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228F0-055D-4A7E-90C3-9E15A29697D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B9E6B4-07E6-4CD6-9680-4788F61A926C}">
      <dgm:prSet/>
      <dgm:spPr/>
      <dgm:t>
        <a:bodyPr/>
        <a:lstStyle/>
        <a:p>
          <a:r>
            <a:rPr lang="en-US"/>
            <a:t>It is a way to understand or try to solve specific issues</a:t>
          </a:r>
        </a:p>
      </dgm:t>
    </dgm:pt>
    <dgm:pt modelId="{F63F8CD2-05DA-4F73-8CBA-C81D165A34DB}" type="parTrans" cxnId="{81C5E4E1-4BEA-4748-8153-175A6FBCB4C8}">
      <dgm:prSet/>
      <dgm:spPr/>
      <dgm:t>
        <a:bodyPr/>
        <a:lstStyle/>
        <a:p>
          <a:endParaRPr lang="en-US"/>
        </a:p>
      </dgm:t>
    </dgm:pt>
    <dgm:pt modelId="{2F02B300-D4ED-4DAC-8EE5-BDC83913D6B0}" type="sibTrans" cxnId="{81C5E4E1-4BEA-4748-8153-175A6FBCB4C8}">
      <dgm:prSet/>
      <dgm:spPr/>
      <dgm:t>
        <a:bodyPr/>
        <a:lstStyle/>
        <a:p>
          <a:endParaRPr lang="en-US"/>
        </a:p>
      </dgm:t>
    </dgm:pt>
    <dgm:pt modelId="{A5DD12D4-B67C-4DE9-BC0A-DB10037F5776}">
      <dgm:prSet/>
      <dgm:spPr/>
      <dgm:t>
        <a:bodyPr/>
        <a:lstStyle/>
        <a:p>
          <a:r>
            <a:rPr lang="en-US"/>
            <a:t>New knowledge can influence policy, other research, develop treatments, help communities be understood, etc. </a:t>
          </a:r>
        </a:p>
      </dgm:t>
    </dgm:pt>
    <dgm:pt modelId="{03655977-E6C7-42E1-A5AB-C94B84FD5ADF}" type="parTrans" cxnId="{16BDA954-D924-4E35-B8A6-6B0F12F2D4E3}">
      <dgm:prSet/>
      <dgm:spPr/>
      <dgm:t>
        <a:bodyPr/>
        <a:lstStyle/>
        <a:p>
          <a:endParaRPr lang="en-US"/>
        </a:p>
      </dgm:t>
    </dgm:pt>
    <dgm:pt modelId="{3ACAA4AC-6436-4D18-909D-6CADD50ADDD0}" type="sibTrans" cxnId="{16BDA954-D924-4E35-B8A6-6B0F12F2D4E3}">
      <dgm:prSet/>
      <dgm:spPr/>
      <dgm:t>
        <a:bodyPr/>
        <a:lstStyle/>
        <a:p>
          <a:endParaRPr lang="en-US"/>
        </a:p>
      </dgm:t>
    </dgm:pt>
    <dgm:pt modelId="{7722114A-1525-459C-8929-2642178CF33B}">
      <dgm:prSet/>
      <dgm:spPr/>
      <dgm:t>
        <a:bodyPr/>
        <a:lstStyle/>
        <a:p>
          <a:r>
            <a:rPr lang="en-US"/>
            <a:t>Research provides evidence to questions being asked</a:t>
          </a:r>
        </a:p>
      </dgm:t>
    </dgm:pt>
    <dgm:pt modelId="{B5055B99-D672-4ED0-AD4F-10EAE72A68B1}" type="parTrans" cxnId="{15FCFF01-5CAD-4B74-AA50-2C721B8DE22B}">
      <dgm:prSet/>
      <dgm:spPr/>
      <dgm:t>
        <a:bodyPr/>
        <a:lstStyle/>
        <a:p>
          <a:endParaRPr lang="en-US"/>
        </a:p>
      </dgm:t>
    </dgm:pt>
    <dgm:pt modelId="{6644431E-30BA-4E04-8D94-0D9292F41912}" type="sibTrans" cxnId="{15FCFF01-5CAD-4B74-AA50-2C721B8DE22B}">
      <dgm:prSet/>
      <dgm:spPr/>
      <dgm:t>
        <a:bodyPr/>
        <a:lstStyle/>
        <a:p>
          <a:endParaRPr lang="en-US"/>
        </a:p>
      </dgm:t>
    </dgm:pt>
    <dgm:pt modelId="{79C0BF88-D331-4920-8237-AA6421494400}" type="pres">
      <dgm:prSet presAssocID="{A64228F0-055D-4A7E-90C3-9E15A29697DB}" presName="root" presStyleCnt="0">
        <dgm:presLayoutVars>
          <dgm:dir/>
          <dgm:resizeHandles val="exact"/>
        </dgm:presLayoutVars>
      </dgm:prSet>
      <dgm:spPr/>
    </dgm:pt>
    <dgm:pt modelId="{BD1B195E-CFB6-48D4-A788-2ADA89B8BA19}" type="pres">
      <dgm:prSet presAssocID="{8FB9E6B4-07E6-4CD6-9680-4788F61A926C}" presName="compNode" presStyleCnt="0"/>
      <dgm:spPr/>
    </dgm:pt>
    <dgm:pt modelId="{373BF0FB-7DA5-4F04-8676-11CB4505A8A8}" type="pres">
      <dgm:prSet presAssocID="{8FB9E6B4-07E6-4CD6-9680-4788F61A92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C036840-08AB-4E86-9E83-85E4CC9CFF14}" type="pres">
      <dgm:prSet presAssocID="{8FB9E6B4-07E6-4CD6-9680-4788F61A926C}" presName="spaceRect" presStyleCnt="0"/>
      <dgm:spPr/>
    </dgm:pt>
    <dgm:pt modelId="{2B54AF92-8784-42CB-ACE0-407E77E7809B}" type="pres">
      <dgm:prSet presAssocID="{8FB9E6B4-07E6-4CD6-9680-4788F61A926C}" presName="textRect" presStyleLbl="revTx" presStyleIdx="0" presStyleCnt="3">
        <dgm:presLayoutVars>
          <dgm:chMax val="1"/>
          <dgm:chPref val="1"/>
        </dgm:presLayoutVars>
      </dgm:prSet>
      <dgm:spPr/>
    </dgm:pt>
    <dgm:pt modelId="{8EF1D78A-5349-48EE-AC24-6DCD8CEB9B69}" type="pres">
      <dgm:prSet presAssocID="{2F02B300-D4ED-4DAC-8EE5-BDC83913D6B0}" presName="sibTrans" presStyleCnt="0"/>
      <dgm:spPr/>
    </dgm:pt>
    <dgm:pt modelId="{441A0075-992E-45FB-830B-E63702D1A881}" type="pres">
      <dgm:prSet presAssocID="{A5DD12D4-B67C-4DE9-BC0A-DB10037F5776}" presName="compNode" presStyleCnt="0"/>
      <dgm:spPr/>
    </dgm:pt>
    <dgm:pt modelId="{ED75DF20-6DF7-475E-9A23-63F36BD07AF7}" type="pres">
      <dgm:prSet presAssocID="{A5DD12D4-B67C-4DE9-BC0A-DB10037F57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DCCA1142-7EF7-4AA9-A5EB-F49DC553F980}" type="pres">
      <dgm:prSet presAssocID="{A5DD12D4-B67C-4DE9-BC0A-DB10037F5776}" presName="spaceRect" presStyleCnt="0"/>
      <dgm:spPr/>
    </dgm:pt>
    <dgm:pt modelId="{FEFB31F5-E43E-41E0-8CDB-3E1824A78BC4}" type="pres">
      <dgm:prSet presAssocID="{A5DD12D4-B67C-4DE9-BC0A-DB10037F5776}" presName="textRect" presStyleLbl="revTx" presStyleIdx="1" presStyleCnt="3">
        <dgm:presLayoutVars>
          <dgm:chMax val="1"/>
          <dgm:chPref val="1"/>
        </dgm:presLayoutVars>
      </dgm:prSet>
      <dgm:spPr/>
    </dgm:pt>
    <dgm:pt modelId="{329E4D6A-E227-478A-9294-533BD2275983}" type="pres">
      <dgm:prSet presAssocID="{3ACAA4AC-6436-4D18-909D-6CADD50ADDD0}" presName="sibTrans" presStyleCnt="0"/>
      <dgm:spPr/>
    </dgm:pt>
    <dgm:pt modelId="{7DCB3581-839C-41CF-B059-D9D8FDB380AC}" type="pres">
      <dgm:prSet presAssocID="{7722114A-1525-459C-8929-2642178CF33B}" presName="compNode" presStyleCnt="0"/>
      <dgm:spPr/>
    </dgm:pt>
    <dgm:pt modelId="{5BECB253-4083-4E43-8E7D-E397679835A7}" type="pres">
      <dgm:prSet presAssocID="{7722114A-1525-459C-8929-2642178CF3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A60B006-94EC-49D3-B1BF-2B678F76C97F}" type="pres">
      <dgm:prSet presAssocID="{7722114A-1525-459C-8929-2642178CF33B}" presName="spaceRect" presStyleCnt="0"/>
      <dgm:spPr/>
    </dgm:pt>
    <dgm:pt modelId="{7C4CC150-8A27-4A31-9206-C804AB611128}" type="pres">
      <dgm:prSet presAssocID="{7722114A-1525-459C-8929-2642178CF33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FCFF01-5CAD-4B74-AA50-2C721B8DE22B}" srcId="{A64228F0-055D-4A7E-90C3-9E15A29697DB}" destId="{7722114A-1525-459C-8929-2642178CF33B}" srcOrd="2" destOrd="0" parTransId="{B5055B99-D672-4ED0-AD4F-10EAE72A68B1}" sibTransId="{6644431E-30BA-4E04-8D94-0D9292F41912}"/>
    <dgm:cxn modelId="{97993829-A8CC-40B4-A8FF-8B2A4CA60185}" type="presOf" srcId="{7722114A-1525-459C-8929-2642178CF33B}" destId="{7C4CC150-8A27-4A31-9206-C804AB611128}" srcOrd="0" destOrd="0" presId="urn:microsoft.com/office/officeart/2018/2/layout/IconLabelList"/>
    <dgm:cxn modelId="{16BDA954-D924-4E35-B8A6-6B0F12F2D4E3}" srcId="{A64228F0-055D-4A7E-90C3-9E15A29697DB}" destId="{A5DD12D4-B67C-4DE9-BC0A-DB10037F5776}" srcOrd="1" destOrd="0" parTransId="{03655977-E6C7-42E1-A5AB-C94B84FD5ADF}" sibTransId="{3ACAA4AC-6436-4D18-909D-6CADD50ADDD0}"/>
    <dgm:cxn modelId="{2056AB65-33C2-4669-858E-8712A843A7C0}" type="presOf" srcId="{8FB9E6B4-07E6-4CD6-9680-4788F61A926C}" destId="{2B54AF92-8784-42CB-ACE0-407E77E7809B}" srcOrd="0" destOrd="0" presId="urn:microsoft.com/office/officeart/2018/2/layout/IconLabelList"/>
    <dgm:cxn modelId="{996EF869-D7B3-46CD-92C6-F13F4AF4567F}" type="presOf" srcId="{A64228F0-055D-4A7E-90C3-9E15A29697DB}" destId="{79C0BF88-D331-4920-8237-AA6421494400}" srcOrd="0" destOrd="0" presId="urn:microsoft.com/office/officeart/2018/2/layout/IconLabelList"/>
    <dgm:cxn modelId="{F016B4A7-A505-4C42-8533-B6CEC4D820BD}" type="presOf" srcId="{A5DD12D4-B67C-4DE9-BC0A-DB10037F5776}" destId="{FEFB31F5-E43E-41E0-8CDB-3E1824A78BC4}" srcOrd="0" destOrd="0" presId="urn:microsoft.com/office/officeart/2018/2/layout/IconLabelList"/>
    <dgm:cxn modelId="{81C5E4E1-4BEA-4748-8153-175A6FBCB4C8}" srcId="{A64228F0-055D-4A7E-90C3-9E15A29697DB}" destId="{8FB9E6B4-07E6-4CD6-9680-4788F61A926C}" srcOrd="0" destOrd="0" parTransId="{F63F8CD2-05DA-4F73-8CBA-C81D165A34DB}" sibTransId="{2F02B300-D4ED-4DAC-8EE5-BDC83913D6B0}"/>
    <dgm:cxn modelId="{5D03BAC7-FBE6-4AF8-A756-15F6C79B5F3A}" type="presParOf" srcId="{79C0BF88-D331-4920-8237-AA6421494400}" destId="{BD1B195E-CFB6-48D4-A788-2ADA89B8BA19}" srcOrd="0" destOrd="0" presId="urn:microsoft.com/office/officeart/2018/2/layout/IconLabelList"/>
    <dgm:cxn modelId="{498515D3-F94D-4D96-810C-CB95FB074FB6}" type="presParOf" srcId="{BD1B195E-CFB6-48D4-A788-2ADA89B8BA19}" destId="{373BF0FB-7DA5-4F04-8676-11CB4505A8A8}" srcOrd="0" destOrd="0" presId="urn:microsoft.com/office/officeart/2018/2/layout/IconLabelList"/>
    <dgm:cxn modelId="{25E1011C-2311-41DA-8B41-3E5A9D6584AE}" type="presParOf" srcId="{BD1B195E-CFB6-48D4-A788-2ADA89B8BA19}" destId="{5C036840-08AB-4E86-9E83-85E4CC9CFF14}" srcOrd="1" destOrd="0" presId="urn:microsoft.com/office/officeart/2018/2/layout/IconLabelList"/>
    <dgm:cxn modelId="{50E5E44F-312D-4DDB-A74D-1015CA650661}" type="presParOf" srcId="{BD1B195E-CFB6-48D4-A788-2ADA89B8BA19}" destId="{2B54AF92-8784-42CB-ACE0-407E77E7809B}" srcOrd="2" destOrd="0" presId="urn:microsoft.com/office/officeart/2018/2/layout/IconLabelList"/>
    <dgm:cxn modelId="{BCC01F9C-18DF-4636-A92C-CF7CB2EA0C8A}" type="presParOf" srcId="{79C0BF88-D331-4920-8237-AA6421494400}" destId="{8EF1D78A-5349-48EE-AC24-6DCD8CEB9B69}" srcOrd="1" destOrd="0" presId="urn:microsoft.com/office/officeart/2018/2/layout/IconLabelList"/>
    <dgm:cxn modelId="{CA284CFF-52C0-40FA-9BD0-73106D6E1FD2}" type="presParOf" srcId="{79C0BF88-D331-4920-8237-AA6421494400}" destId="{441A0075-992E-45FB-830B-E63702D1A881}" srcOrd="2" destOrd="0" presId="urn:microsoft.com/office/officeart/2018/2/layout/IconLabelList"/>
    <dgm:cxn modelId="{583D7F6D-1ED6-47A5-814A-CDD17DBC75E9}" type="presParOf" srcId="{441A0075-992E-45FB-830B-E63702D1A881}" destId="{ED75DF20-6DF7-475E-9A23-63F36BD07AF7}" srcOrd="0" destOrd="0" presId="urn:microsoft.com/office/officeart/2018/2/layout/IconLabelList"/>
    <dgm:cxn modelId="{4F0CEC18-9088-4258-9967-90D0930A9C6D}" type="presParOf" srcId="{441A0075-992E-45FB-830B-E63702D1A881}" destId="{DCCA1142-7EF7-4AA9-A5EB-F49DC553F980}" srcOrd="1" destOrd="0" presId="urn:microsoft.com/office/officeart/2018/2/layout/IconLabelList"/>
    <dgm:cxn modelId="{A8313300-37A9-415C-866E-CADB4C426680}" type="presParOf" srcId="{441A0075-992E-45FB-830B-E63702D1A881}" destId="{FEFB31F5-E43E-41E0-8CDB-3E1824A78BC4}" srcOrd="2" destOrd="0" presId="urn:microsoft.com/office/officeart/2018/2/layout/IconLabelList"/>
    <dgm:cxn modelId="{30F5E9D7-6716-4357-AAF3-AAE6894F2B29}" type="presParOf" srcId="{79C0BF88-D331-4920-8237-AA6421494400}" destId="{329E4D6A-E227-478A-9294-533BD2275983}" srcOrd="3" destOrd="0" presId="urn:microsoft.com/office/officeart/2018/2/layout/IconLabelList"/>
    <dgm:cxn modelId="{54FFAA01-31E8-4F16-8796-6EF37429336A}" type="presParOf" srcId="{79C0BF88-D331-4920-8237-AA6421494400}" destId="{7DCB3581-839C-41CF-B059-D9D8FDB380AC}" srcOrd="4" destOrd="0" presId="urn:microsoft.com/office/officeart/2018/2/layout/IconLabelList"/>
    <dgm:cxn modelId="{E1295C58-C813-4039-A0D6-BDBA50857223}" type="presParOf" srcId="{7DCB3581-839C-41CF-B059-D9D8FDB380AC}" destId="{5BECB253-4083-4E43-8E7D-E397679835A7}" srcOrd="0" destOrd="0" presId="urn:microsoft.com/office/officeart/2018/2/layout/IconLabelList"/>
    <dgm:cxn modelId="{3E5E4BFA-B1E9-4096-84AD-00DC9EF399BA}" type="presParOf" srcId="{7DCB3581-839C-41CF-B059-D9D8FDB380AC}" destId="{6A60B006-94EC-49D3-B1BF-2B678F76C97F}" srcOrd="1" destOrd="0" presId="urn:microsoft.com/office/officeart/2018/2/layout/IconLabelList"/>
    <dgm:cxn modelId="{091A5F2C-ED30-4090-8CFF-7F745ED2C5B5}" type="presParOf" srcId="{7DCB3581-839C-41CF-B059-D9D8FDB380AC}" destId="{7C4CC150-8A27-4A31-9206-C804AB6111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BF0FB-7DA5-4F04-8676-11CB4505A8A8}">
      <dsp:nvSpPr>
        <dsp:cNvPr id="0" name=""/>
        <dsp:cNvSpPr/>
      </dsp:nvSpPr>
      <dsp:spPr>
        <a:xfrm>
          <a:off x="916987" y="491891"/>
          <a:ext cx="1444246" cy="1444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4AF92-8784-42CB-ACE0-407E77E7809B}">
      <dsp:nvSpPr>
        <dsp:cNvPr id="0" name=""/>
        <dsp:cNvSpPr/>
      </dsp:nvSpPr>
      <dsp:spPr>
        <a:xfrm>
          <a:off x="34392" y="2318170"/>
          <a:ext cx="32094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It is a way to understand or try to solve specific issues</a:t>
          </a:r>
        </a:p>
      </dsp:txBody>
      <dsp:txXfrm>
        <a:off x="34392" y="2318170"/>
        <a:ext cx="3209437" cy="720000"/>
      </dsp:txXfrm>
    </dsp:sp>
    <dsp:sp modelId="{ED75DF20-6DF7-475E-9A23-63F36BD07AF7}">
      <dsp:nvSpPr>
        <dsp:cNvPr id="0" name=""/>
        <dsp:cNvSpPr/>
      </dsp:nvSpPr>
      <dsp:spPr>
        <a:xfrm>
          <a:off x="4688076" y="491891"/>
          <a:ext cx="1444246" cy="1444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B31F5-E43E-41E0-8CDB-3E1824A78BC4}">
      <dsp:nvSpPr>
        <dsp:cNvPr id="0" name=""/>
        <dsp:cNvSpPr/>
      </dsp:nvSpPr>
      <dsp:spPr>
        <a:xfrm>
          <a:off x="3805481" y="2318170"/>
          <a:ext cx="32094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New knowledge can influence policy, other research, develop treatments, help communities be understood, etc. </a:t>
          </a:r>
        </a:p>
      </dsp:txBody>
      <dsp:txXfrm>
        <a:off x="3805481" y="2318170"/>
        <a:ext cx="3209437" cy="720000"/>
      </dsp:txXfrm>
    </dsp:sp>
    <dsp:sp modelId="{5BECB253-4083-4E43-8E7D-E397679835A7}">
      <dsp:nvSpPr>
        <dsp:cNvPr id="0" name=""/>
        <dsp:cNvSpPr/>
      </dsp:nvSpPr>
      <dsp:spPr>
        <a:xfrm>
          <a:off x="8459165" y="491891"/>
          <a:ext cx="1444246" cy="1444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CC150-8A27-4A31-9206-C804AB611128}">
      <dsp:nvSpPr>
        <dsp:cNvPr id="0" name=""/>
        <dsp:cNvSpPr/>
      </dsp:nvSpPr>
      <dsp:spPr>
        <a:xfrm>
          <a:off x="7576570" y="2318170"/>
          <a:ext cx="32094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Research provides evidence to questions being asked</a:t>
          </a:r>
        </a:p>
      </dsp:txBody>
      <dsp:txXfrm>
        <a:off x="7576570" y="2318170"/>
        <a:ext cx="320943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38582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Zamzam@womenofwise.or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14F7-3C4A-2841-A4EA-CF60EA818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the lab to the streets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32401-1078-0742-A15D-E70DBDE44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Online Research Series provided by the Parent Encouragement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58188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FF4C-B018-FB4F-BDB8-D0EEE7B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32677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Introduction to 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9D86C-ED64-9D43-8341-227537266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2885" y="821265"/>
            <a:ext cx="324394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Intro Episode</a:t>
            </a:r>
          </a:p>
          <a:p>
            <a:r>
              <a:rPr lang="en-US" sz="2000" dirty="0"/>
              <a:t>Presented by Zamzam Dini, Parent Encouragement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16749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3620-4CFF-C643-BB9C-A05541E8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6C83-B079-E745-A278-3C75C1F83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Dictionary definition</a:t>
            </a:r>
            <a:r>
              <a:rPr lang="en-US" dirty="0"/>
              <a:t>: “The systematic investigation into and study of materials and sources in order to establish facts and reach new conclusions”. - Oxford dictionary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My definition: </a:t>
            </a:r>
            <a:r>
              <a:rPr lang="en-US" dirty="0"/>
              <a:t>The process to investigate a situation or experience by trying to answer questions raised by the researcher. If done properly this could lead to new knowledge not known before.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6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9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15A5ED-78D2-3F43-8210-A7E9632D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Is a process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858FA-317B-F247-AF79-EC9E3B53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821774"/>
            <a:ext cx="3687417" cy="31483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There is a correct way to do research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There are a lot of people involved in the approval and monitoring of research to make sure the research is ethical (safe), accurate, and necessary, amongst other things</a:t>
            </a:r>
          </a:p>
        </p:txBody>
      </p:sp>
      <p:pic>
        <p:nvPicPr>
          <p:cNvPr id="6" name="Content Placeholder 5" descr="Diagram, bubble chart&#10;&#10;Description automatically generated">
            <a:extLst>
              <a:ext uri="{FF2B5EF4-FFF2-40B4-BE49-F238E27FC236}">
                <a16:creationId xmlns:a16="http://schemas.microsoft.com/office/drawing/2014/main" id="{FFE9CA13-0ED7-B941-BE99-D93BEA4F8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79475" y="678451"/>
            <a:ext cx="6269058" cy="55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0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23F8-03A0-874D-8D86-48F9CA0F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Why is research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FCFA45-5FCE-400F-A6C7-B3CEC4611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628242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32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20F4-8112-9441-8042-804A2E69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this series?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5862D-0DA8-5845-9F3E-AFC05C28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right now, research is very exclusive</a:t>
            </a:r>
          </a:p>
          <a:p>
            <a:pPr lvl="1"/>
            <a:r>
              <a:rPr lang="en-US" dirty="0"/>
              <a:t>Having access to research articles (papers) is not easy or affordable.</a:t>
            </a:r>
          </a:p>
          <a:p>
            <a:pPr lvl="1"/>
            <a:r>
              <a:rPr lang="en-US" dirty="0"/>
              <a:t>Sometimes, understanding these papers are difficult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Bringing research about the immigrant community to the community</a:t>
            </a:r>
          </a:p>
          <a:p>
            <a:pPr lvl="1"/>
            <a:r>
              <a:rPr lang="en-US" dirty="0"/>
              <a:t>Help understand the experiences of the very diverse immigrant lives</a:t>
            </a:r>
          </a:p>
          <a:p>
            <a:pPr lvl="1"/>
            <a:r>
              <a:rPr lang="en-US" dirty="0"/>
              <a:t>Research can connect communities struggling with same/similar issues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0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6D23C-673D-E248-BA62-7B51A18F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to expect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405C6-12DC-D84E-8EF2-9A360EA18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Every episode we will look at one research article (paper) and discuss it</a:t>
            </a:r>
          </a:p>
          <a:p>
            <a:r>
              <a:rPr lang="en-US" dirty="0"/>
              <a:t>Each episode will have two parts:</a:t>
            </a:r>
          </a:p>
          <a:p>
            <a:pPr lvl="1"/>
            <a:r>
              <a:rPr lang="en-US" dirty="0"/>
              <a:t>Part one will discuss the background and the purpose behind the research article, as well as the questions being asked</a:t>
            </a:r>
          </a:p>
          <a:p>
            <a:pPr lvl="1"/>
            <a:r>
              <a:rPr lang="en-US" dirty="0"/>
              <a:t>Part two will discuss how the research was done and the results </a:t>
            </a:r>
          </a:p>
          <a:p>
            <a:r>
              <a:rPr lang="en-US" dirty="0"/>
              <a:t>Episodes will be, on average, be 5 minutes long</a:t>
            </a:r>
          </a:p>
        </p:txBody>
      </p:sp>
      <p:pic>
        <p:nvPicPr>
          <p:cNvPr id="6" name="Content Placeholder 5" descr="A picture containing person, child, little, child&#10;&#10;Description automatically generated">
            <a:extLst>
              <a:ext uri="{FF2B5EF4-FFF2-40B4-BE49-F238E27FC236}">
                <a16:creationId xmlns:a16="http://schemas.microsoft.com/office/drawing/2014/main" id="{5599873B-6942-334B-A098-2935604666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720" r="11722" b="2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5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6366-D760-0343-AAE9-279B8F71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www.womenofwise.org</a:t>
            </a:r>
            <a:r>
              <a:rPr lang="en-US" dirty="0"/>
              <a:t>/parent-encouragement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6F9E3-0362-F24F-906A-A7F69BB2F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Feel free to email me at </a:t>
            </a:r>
            <a:r>
              <a:rPr lang="en-US" dirty="0">
                <a:hlinkClick r:id="rId2"/>
              </a:rPr>
              <a:t>Zamzam@womenofwise.org</a:t>
            </a:r>
            <a:r>
              <a:rPr lang="en-US" dirty="0"/>
              <a:t> for specific questions or suggestions for articles to read</a:t>
            </a:r>
          </a:p>
        </p:txBody>
      </p:sp>
    </p:spTree>
    <p:extLst>
      <p:ext uri="{BB962C8B-B14F-4D97-AF65-F5344CB8AC3E}">
        <p14:creationId xmlns:p14="http://schemas.microsoft.com/office/powerpoint/2010/main" val="140625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2E18-388B-8748-8D01-F085BF83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871953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Thank you for your time !!</a:t>
            </a:r>
          </a:p>
        </p:txBody>
      </p:sp>
    </p:spTree>
    <p:extLst>
      <p:ext uri="{BB962C8B-B14F-4D97-AF65-F5344CB8AC3E}">
        <p14:creationId xmlns:p14="http://schemas.microsoft.com/office/powerpoint/2010/main" val="233033726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42</TotalTime>
  <Words>349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From the lab to the streets</vt:lpstr>
      <vt:lpstr>Introduction to research </vt:lpstr>
      <vt:lpstr>What is research?</vt:lpstr>
      <vt:lpstr>Research Is a process</vt:lpstr>
      <vt:lpstr>Why is research important?</vt:lpstr>
      <vt:lpstr>What is the purpose of this series?</vt:lpstr>
      <vt:lpstr>What to expect</vt:lpstr>
      <vt:lpstr>www.womenofwise.org/parent-encouragement</vt:lpstr>
      <vt:lpstr>Thank you for your time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lab to the streets</dc:title>
  <dc:creator>Zamzam Dini</dc:creator>
  <cp:lastModifiedBy>Zamzam Dini</cp:lastModifiedBy>
  <cp:revision>5</cp:revision>
  <dcterms:created xsi:type="dcterms:W3CDTF">2021-07-21T13:56:17Z</dcterms:created>
  <dcterms:modified xsi:type="dcterms:W3CDTF">2021-07-21T14:38:42Z</dcterms:modified>
</cp:coreProperties>
</file>