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76" r:id="rId2"/>
    <p:sldId id="257" r:id="rId3"/>
    <p:sldId id="278" r:id="rId4"/>
    <p:sldId id="279" r:id="rId5"/>
    <p:sldId id="280" r:id="rId6"/>
    <p:sldId id="281" r:id="rId7"/>
    <p:sldId id="282" r:id="rId8"/>
    <p:sldId id="283" r:id="rId9"/>
    <p:sldId id="284" r:id="rId10"/>
    <p:sldId id="285" r:id="rId11"/>
    <p:sldId id="286" r:id="rId12"/>
    <p:sldId id="287" r:id="rId13"/>
    <p:sldId id="288" r:id="rId14"/>
    <p:sldId id="289" r:id="rId15"/>
    <p:sldId id="290" r:id="rId16"/>
    <p:sldId id="291" r:id="rId17"/>
    <p:sldId id="292" r:id="rId18"/>
    <p:sldId id="293" r:id="rId19"/>
    <p:sldId id="294" r:id="rId20"/>
    <p:sldId id="295" r:id="rId21"/>
    <p:sldId id="296" r:id="rId22"/>
    <p:sldId id="297" r:id="rId23"/>
    <p:sldId id="298" r:id="rId24"/>
    <p:sldId id="299" r:id="rId25"/>
    <p:sldId id="300" r:id="rId26"/>
  </p:sldIdLst>
  <p:sldSz cx="18288000" cy="10287000"/>
  <p:notesSz cx="6858000" cy="9144000"/>
  <p:embeddedFontLst>
    <p:embeddedFont>
      <p:font typeface="Gothic A1 Black" pitchFamily="2" charset="-127"/>
      <p:regular r:id="rId28"/>
      <p:bold r:id="rId29"/>
    </p:embeddedFont>
    <p:embeddedFont>
      <p:font typeface="Gothic A1 Medium" pitchFamily="2" charset="-127"/>
      <p:regular r:id="rId30"/>
    </p:embeddedFont>
    <p:embeddedFont>
      <p:font typeface="Gothic A1 Medium Bold" pitchFamily="2" charset="-127"/>
      <p:regular r:id="rId31"/>
      <p:bold r:id="rId32"/>
    </p:embeddedFont>
    <p:embeddedFont>
      <p:font typeface="Calibri" panose="020F0502020204030204" pitchFamily="34" charset="0"/>
      <p:regular r:id="rId33"/>
      <p:bold r:id="rId34"/>
      <p:italic r:id="rId35"/>
      <p:boldItalic r:id="rId36"/>
    </p:embeddedFont>
    <p:embeddedFont>
      <p:font typeface="Corbel" panose="020B0503020204020204" pitchFamily="34" charset="0"/>
      <p:regular r:id="rId37"/>
      <p:bold r:id="rId38"/>
      <p:italic r:id="rId39"/>
      <p:boldItalic r:id="rId40"/>
    </p:embeddedFont>
    <p:embeddedFont>
      <p:font typeface="Raleway 1" panose="020B0503030101060003" pitchFamily="34" charset="77"/>
      <p:regular r:id="rId41"/>
    </p:embeddedFont>
    <p:embeddedFont>
      <p:font typeface="Raleway 1 Bold" panose="020B0803030101060003" pitchFamily="34" charset="77"/>
      <p:regular r:id="rId42"/>
      <p:bold r:id="rId43"/>
    </p:embeddedFont>
    <p:embeddedFont>
      <p:font typeface="Simplified Arabic" panose="02020603050405020304" pitchFamily="18" charset="-78"/>
      <p:regular r:id="rId44"/>
      <p:bold r:id="rId45"/>
    </p:embeddedFont>
    <p:embeddedFont>
      <p:font typeface="Tex Gyre Termes" pitchFamily="2" charset="77"/>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07" autoAdjust="0"/>
  </p:normalViewPr>
  <p:slideViewPr>
    <p:cSldViewPr>
      <p:cViewPr varScale="1">
        <p:scale>
          <a:sx n="82" d="100"/>
          <a:sy n="82" d="100"/>
        </p:scale>
        <p:origin x="664"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09.07.2025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svg"/><Relationship Id="rId7" Type="http://schemas.openxmlformats.org/officeDocument/2006/relationships/image" Target="../media/image4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24.svg"/><Relationship Id="rId10" Type="http://schemas.openxmlformats.org/officeDocument/2006/relationships/image" Target="../media/image51.png"/><Relationship Id="rId4" Type="http://schemas.openxmlformats.org/officeDocument/2006/relationships/image" Target="../media/image23.png"/><Relationship Id="rId9" Type="http://schemas.openxmlformats.org/officeDocument/2006/relationships/image" Target="../media/image50.sv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2.sv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62.sv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ideo" Target="https://youtu.be/inpok4MKVL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9470784" cy="8229600"/>
            <a:chOff x="0" y="0"/>
            <a:chExt cx="2166978" cy="1882987"/>
          </a:xfrm>
        </p:grpSpPr>
        <p:sp>
          <p:nvSpPr>
            <p:cNvPr id="3" name="Freeform 3"/>
            <p:cNvSpPr/>
            <p:nvPr/>
          </p:nvSpPr>
          <p:spPr>
            <a:xfrm>
              <a:off x="6350" y="6350"/>
              <a:ext cx="2154278" cy="1870287"/>
            </a:xfrm>
            <a:custGeom>
              <a:avLst/>
              <a:gdLst/>
              <a:ahLst/>
              <a:cxnLst/>
              <a:rect l="l" t="t" r="r" b="b"/>
              <a:pathLst>
                <a:path w="2154278" h="1870287">
                  <a:moveTo>
                    <a:pt x="2154278" y="271780"/>
                  </a:moveTo>
                  <a:lnTo>
                    <a:pt x="2154278" y="1870287"/>
                  </a:lnTo>
                  <a:lnTo>
                    <a:pt x="0" y="1870287"/>
                  </a:lnTo>
                  <a:lnTo>
                    <a:pt x="0" y="0"/>
                  </a:lnTo>
                  <a:lnTo>
                    <a:pt x="1882498" y="0"/>
                  </a:lnTo>
                  <a:close/>
                </a:path>
              </a:pathLst>
            </a:custGeom>
            <a:solidFill>
              <a:srgbClr val="FFFFFF"/>
            </a:solidFill>
          </p:spPr>
          <p:txBody>
            <a:bodyPr/>
            <a:lstStyle/>
            <a:p>
              <a:endParaRPr lang="en-US"/>
            </a:p>
          </p:txBody>
        </p:sp>
        <p:sp>
          <p:nvSpPr>
            <p:cNvPr id="4" name="Freeform 4"/>
            <p:cNvSpPr/>
            <p:nvPr/>
          </p:nvSpPr>
          <p:spPr>
            <a:xfrm>
              <a:off x="0" y="0"/>
              <a:ext cx="2166978" cy="1882987"/>
            </a:xfrm>
            <a:custGeom>
              <a:avLst/>
              <a:gdLst/>
              <a:ahLst/>
              <a:cxnLst/>
              <a:rect l="l" t="t" r="r" b="b"/>
              <a:pathLst>
                <a:path w="2166978" h="1882987">
                  <a:moveTo>
                    <a:pt x="2166978" y="1882987"/>
                  </a:moveTo>
                  <a:lnTo>
                    <a:pt x="0" y="1882987"/>
                  </a:lnTo>
                  <a:lnTo>
                    <a:pt x="0" y="0"/>
                  </a:lnTo>
                  <a:lnTo>
                    <a:pt x="1891388" y="0"/>
                  </a:lnTo>
                  <a:lnTo>
                    <a:pt x="2166978" y="275590"/>
                  </a:lnTo>
                  <a:cubicBezTo>
                    <a:pt x="2166978" y="275590"/>
                    <a:pt x="2166978" y="1882987"/>
                    <a:pt x="2166978" y="1882987"/>
                  </a:cubicBezTo>
                  <a:close/>
                  <a:moveTo>
                    <a:pt x="12700" y="1870287"/>
                  </a:moveTo>
                  <a:lnTo>
                    <a:pt x="2154278" y="1870287"/>
                  </a:lnTo>
                  <a:lnTo>
                    <a:pt x="2154278" y="280670"/>
                  </a:lnTo>
                  <a:lnTo>
                    <a:pt x="1886308" y="12700"/>
                  </a:lnTo>
                  <a:lnTo>
                    <a:pt x="12700" y="12700"/>
                  </a:lnTo>
                  <a:lnTo>
                    <a:pt x="12700" y="1870287"/>
                  </a:lnTo>
                  <a:close/>
                </a:path>
              </a:pathLst>
            </a:custGeom>
            <a:solidFill>
              <a:srgbClr val="FFFFFF"/>
            </a:solidFill>
          </p:spPr>
          <p:txBody>
            <a:bodyPr/>
            <a:lstStyle/>
            <a:p>
              <a:endParaRPr lang="en-US"/>
            </a:p>
          </p:txBody>
        </p:sp>
      </p:grpSp>
      <p:sp>
        <p:nvSpPr>
          <p:cNvPr id="5" name="Freeform 5"/>
          <p:cNvSpPr/>
          <p:nvPr/>
        </p:nvSpPr>
        <p:spPr>
          <a:xfrm>
            <a:off x="1028700" y="1244862"/>
            <a:ext cx="5740125" cy="2650799"/>
          </a:xfrm>
          <a:custGeom>
            <a:avLst/>
            <a:gdLst/>
            <a:ahLst/>
            <a:cxnLst/>
            <a:rect l="l" t="t" r="r" b="b"/>
            <a:pathLst>
              <a:path w="5740125" h="2650799">
                <a:moveTo>
                  <a:pt x="0" y="0"/>
                </a:moveTo>
                <a:lnTo>
                  <a:pt x="5740125" y="0"/>
                </a:lnTo>
                <a:lnTo>
                  <a:pt x="5740125" y="2650799"/>
                </a:lnTo>
                <a:lnTo>
                  <a:pt x="0" y="2650799"/>
                </a:lnTo>
                <a:lnTo>
                  <a:pt x="0" y="0"/>
                </a:lnTo>
                <a:close/>
              </a:path>
            </a:pathLst>
          </a:custGeom>
          <a:blipFill>
            <a:blip r:embed="rId2"/>
            <a:stretch>
              <a:fillRect/>
            </a:stretch>
          </a:blipFill>
        </p:spPr>
        <p:txBody>
          <a:bodyPr/>
          <a:lstStyle/>
          <a:p>
            <a:endParaRPr lang="en-US"/>
          </a:p>
        </p:txBody>
      </p:sp>
      <p:sp>
        <p:nvSpPr>
          <p:cNvPr id="6" name="Freeform 6"/>
          <p:cNvSpPr/>
          <p:nvPr/>
        </p:nvSpPr>
        <p:spPr>
          <a:xfrm>
            <a:off x="2847081" y="6058661"/>
            <a:ext cx="3676341" cy="3676341"/>
          </a:xfrm>
          <a:custGeom>
            <a:avLst/>
            <a:gdLst/>
            <a:ahLst/>
            <a:cxnLst/>
            <a:rect l="l" t="t" r="r" b="b"/>
            <a:pathLst>
              <a:path w="3676341" h="3676341">
                <a:moveTo>
                  <a:pt x="0" y="0"/>
                </a:moveTo>
                <a:lnTo>
                  <a:pt x="3676341" y="0"/>
                </a:lnTo>
                <a:lnTo>
                  <a:pt x="3676341" y="3676340"/>
                </a:lnTo>
                <a:lnTo>
                  <a:pt x="0" y="3676340"/>
                </a:lnTo>
                <a:lnTo>
                  <a:pt x="0" y="0"/>
                </a:lnTo>
                <a:close/>
              </a:path>
            </a:pathLst>
          </a:custGeom>
          <a:blipFill>
            <a:blip r:embed="rId3"/>
            <a:stretch>
              <a:fillRect/>
            </a:stretch>
          </a:blipFill>
        </p:spPr>
        <p:txBody>
          <a:bodyPr/>
          <a:lstStyle/>
          <a:p>
            <a:endParaRPr lang="en-US"/>
          </a:p>
        </p:txBody>
      </p:sp>
      <p:sp>
        <p:nvSpPr>
          <p:cNvPr id="7" name="Freeform 7"/>
          <p:cNvSpPr/>
          <p:nvPr/>
        </p:nvSpPr>
        <p:spPr>
          <a:xfrm>
            <a:off x="12549084" y="2698840"/>
            <a:ext cx="3169573" cy="4713723"/>
          </a:xfrm>
          <a:custGeom>
            <a:avLst/>
            <a:gdLst/>
            <a:ahLst/>
            <a:cxnLst/>
            <a:rect l="l" t="t" r="r" b="b"/>
            <a:pathLst>
              <a:path w="3169573" h="4713723">
                <a:moveTo>
                  <a:pt x="0" y="0"/>
                </a:moveTo>
                <a:lnTo>
                  <a:pt x="3169573" y="0"/>
                </a:lnTo>
                <a:lnTo>
                  <a:pt x="3169573" y="4713723"/>
                </a:lnTo>
                <a:lnTo>
                  <a:pt x="0" y="4713723"/>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1577977" y="4310559"/>
            <a:ext cx="8372907" cy="2088011"/>
            <a:chOff x="0" y="-304800"/>
            <a:chExt cx="11163876" cy="2784014"/>
          </a:xfrm>
        </p:grpSpPr>
        <p:sp>
          <p:nvSpPr>
            <p:cNvPr id="9" name="TextBox 9"/>
            <p:cNvSpPr txBox="1"/>
            <p:nvPr/>
          </p:nvSpPr>
          <p:spPr>
            <a:xfrm>
              <a:off x="0" y="-304800"/>
              <a:ext cx="11163876" cy="1664559"/>
            </a:xfrm>
            <a:prstGeom prst="rect">
              <a:avLst/>
            </a:prstGeom>
          </p:spPr>
          <p:txBody>
            <a:bodyPr lIns="0" tIns="0" rIns="0" bIns="0" rtlCol="0" anchor="t">
              <a:spAutoFit/>
            </a:bodyPr>
            <a:lstStyle/>
            <a:p>
              <a:pPr algn="r" rtl="1">
                <a:lnSpc>
                  <a:spcPts val="10080"/>
                </a:lnSpc>
              </a:pPr>
              <a:r>
                <a:rPr lang="ar-EG" sz="7200" dirty="0">
                  <a:solidFill>
                    <a:srgbClr val="4675B8"/>
                  </a:solidFill>
                  <a:latin typeface="Simplified Arabic" panose="02020603050405020304" pitchFamily="18" charset="-78"/>
                  <a:ea typeface="Gothic A1 Black"/>
                  <a:cs typeface="Simplified Arabic" panose="02020603050405020304" pitchFamily="18" charset="-78"/>
                  <a:sym typeface="Gothic A1 Black"/>
                </a:rPr>
                <a:t>ورشة</a:t>
              </a:r>
              <a:r>
                <a:rPr lang="en-US" sz="7200" dirty="0">
                  <a:solidFill>
                    <a:srgbClr val="4675B8"/>
                  </a:solidFill>
                  <a:latin typeface="Simplified Arabic" panose="02020603050405020304" pitchFamily="18" charset="-78"/>
                  <a:ea typeface="Gothic A1 Black"/>
                  <a:cs typeface="Simplified Arabic" panose="02020603050405020304" pitchFamily="18" charset="-78"/>
                  <a:sym typeface="Gothic A1 Black"/>
                </a:rPr>
                <a:t> </a:t>
              </a:r>
              <a:r>
                <a:rPr lang="ar-EG" sz="7200" dirty="0">
                  <a:solidFill>
                    <a:srgbClr val="4675B8"/>
                  </a:solidFill>
                  <a:latin typeface="Simplified Arabic" panose="02020603050405020304" pitchFamily="18" charset="-78"/>
                  <a:ea typeface="Gothic A1 Black"/>
                  <a:cs typeface="Simplified Arabic" panose="02020603050405020304" pitchFamily="18" charset="-78"/>
                  <a:sym typeface="Gothic A1 Black"/>
                </a:rPr>
                <a:t>العمل</a:t>
              </a:r>
              <a:r>
                <a:rPr lang="ar-EG" sz="7200" dirty="0">
                  <a:solidFill>
                    <a:srgbClr val="4675B8"/>
                  </a:solidFill>
                  <a:latin typeface="Gothic A1 Black"/>
                  <a:ea typeface="Gothic A1 Black"/>
                  <a:cs typeface="Gothic A1 Black"/>
                  <a:sym typeface="Gothic A1 Black"/>
                </a:rPr>
                <a:t> 2</a:t>
              </a:r>
              <a:endParaRPr lang="en-US" sz="7200" dirty="0">
                <a:solidFill>
                  <a:srgbClr val="4675B8"/>
                </a:solidFill>
                <a:latin typeface="Gothic A1 Black"/>
                <a:ea typeface="Gothic A1 Black"/>
                <a:cs typeface="Gothic A1 Black"/>
                <a:sym typeface="Gothic A1 Black"/>
              </a:endParaRPr>
            </a:p>
          </p:txBody>
        </p:sp>
        <p:sp>
          <p:nvSpPr>
            <p:cNvPr id="10" name="TextBox 10"/>
            <p:cNvSpPr txBox="1"/>
            <p:nvPr/>
          </p:nvSpPr>
          <p:spPr>
            <a:xfrm>
              <a:off x="0" y="1556056"/>
              <a:ext cx="11163876" cy="923158"/>
            </a:xfrm>
            <a:prstGeom prst="rect">
              <a:avLst/>
            </a:prstGeom>
          </p:spPr>
          <p:txBody>
            <a:bodyPr lIns="0" tIns="0" rIns="0" bIns="0" rtlCol="0" anchor="t">
              <a:spAutoFit/>
            </a:bodyPr>
            <a:lstStyle/>
            <a:p>
              <a:pPr algn="r">
                <a:lnSpc>
                  <a:spcPts val="5595"/>
                </a:lnSpc>
              </a:pPr>
              <a:r>
                <a:rPr lang="ar-EG" sz="3996" b="1" dirty="0">
                  <a:solidFill>
                    <a:srgbClr val="000000"/>
                  </a:solidFill>
                  <a:latin typeface="Simplified Arabic" panose="02020603050405020304" pitchFamily="18" charset="-78"/>
                  <a:ea typeface="Gothic A1 Bold"/>
                  <a:cs typeface="Simplified Arabic" panose="02020603050405020304" pitchFamily="18" charset="-78"/>
                  <a:sym typeface="Gothic A1 Bold"/>
                </a:rPr>
                <a:t>ما هي العلاقـــــة؟</a:t>
              </a:r>
              <a:endParaRPr lang="en-US" sz="3996" b="1" dirty="0">
                <a:solidFill>
                  <a:srgbClr val="000000"/>
                </a:solidFill>
                <a:latin typeface="Simplified Arabic" panose="02020603050405020304" pitchFamily="18" charset="-78"/>
                <a:ea typeface="Gothic A1 Bold"/>
                <a:cs typeface="Simplified Arabic" panose="02020603050405020304" pitchFamily="18" charset="-78"/>
                <a:sym typeface="Gothic A1 Bold"/>
              </a:endParaRPr>
            </a:p>
          </p:txBody>
        </p:sp>
      </p:grpSp>
      <p:sp>
        <p:nvSpPr>
          <p:cNvPr id="11" name="TextBox 11"/>
          <p:cNvSpPr txBox="1"/>
          <p:nvPr/>
        </p:nvSpPr>
        <p:spPr>
          <a:xfrm>
            <a:off x="1028700" y="9354685"/>
            <a:ext cx="4000500" cy="331373"/>
          </a:xfrm>
          <a:prstGeom prst="rect">
            <a:avLst/>
          </a:prstGeom>
        </p:spPr>
        <p:txBody>
          <a:bodyPr wrap="square" lIns="0" tIns="0" rIns="0" bIns="0" rtlCol="0" anchor="t">
            <a:spAutoFit/>
          </a:bodyPr>
          <a:lstStyle/>
          <a:p>
            <a:pPr algn="l">
              <a:lnSpc>
                <a:spcPts val="2793"/>
              </a:lnSpc>
            </a:pPr>
            <a:r>
              <a:rPr lang="en-US" sz="1995">
                <a:solidFill>
                  <a:srgbClr val="FFFFFF"/>
                </a:solidFill>
                <a:latin typeface="Gothic A1 Medium"/>
                <a:ea typeface="Gothic A1 Medium"/>
                <a:cs typeface="Gothic A1 Medium"/>
                <a:sym typeface="Gothic A1 Medium"/>
              </a:rPr>
              <a:t>www.womenofwise.org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35845" cy="10287000"/>
            <a:chOff x="0" y="0"/>
            <a:chExt cx="4447793" cy="13716000"/>
          </a:xfrm>
        </p:grpSpPr>
        <p:grpSp>
          <p:nvGrpSpPr>
            <p:cNvPr id="3" name="Group 3"/>
            <p:cNvGrpSpPr/>
            <p:nvPr/>
          </p:nvGrpSpPr>
          <p:grpSpPr>
            <a:xfrm>
              <a:off x="0" y="0"/>
              <a:ext cx="4447793" cy="13716000"/>
              <a:chOff x="0" y="0"/>
              <a:chExt cx="1128422" cy="3479800"/>
            </a:xfrm>
          </p:grpSpPr>
          <p:sp>
            <p:nvSpPr>
              <p:cNvPr id="4" name="Freeform 4"/>
              <p:cNvSpPr/>
              <p:nvPr/>
            </p:nvSpPr>
            <p:spPr>
              <a:xfrm>
                <a:off x="0" y="0"/>
                <a:ext cx="1128422" cy="3479800"/>
              </a:xfrm>
              <a:custGeom>
                <a:avLst/>
                <a:gdLst/>
                <a:ahLst/>
                <a:cxnLst/>
                <a:rect l="l" t="t" r="r" b="b"/>
                <a:pathLst>
                  <a:path w="1128422" h="3479800">
                    <a:moveTo>
                      <a:pt x="0" y="0"/>
                    </a:moveTo>
                    <a:lnTo>
                      <a:pt x="1128422" y="0"/>
                    </a:lnTo>
                    <a:lnTo>
                      <a:pt x="1128422" y="3479800"/>
                    </a:lnTo>
                    <a:lnTo>
                      <a:pt x="0" y="3479800"/>
                    </a:lnTo>
                    <a:close/>
                  </a:path>
                </a:pathLst>
              </a:custGeom>
              <a:solidFill>
                <a:srgbClr val="4675B8"/>
              </a:solidFill>
            </p:spPr>
            <p:txBody>
              <a:bodyPr/>
              <a:lstStyle/>
              <a:p>
                <a:endParaRPr lang="en-US"/>
              </a:p>
            </p:txBody>
          </p:sp>
        </p:grpSp>
        <p:sp>
          <p:nvSpPr>
            <p:cNvPr id="5" name="Freeform 5"/>
            <p:cNvSpPr/>
            <p:nvPr/>
          </p:nvSpPr>
          <p:spPr>
            <a:xfrm>
              <a:off x="260416" y="9207947"/>
              <a:ext cx="4187377" cy="4508053"/>
            </a:xfrm>
            <a:custGeom>
              <a:avLst/>
              <a:gdLst/>
              <a:ahLst/>
              <a:cxnLst/>
              <a:rect l="l" t="t" r="r" b="b"/>
              <a:pathLst>
                <a:path w="4187377" h="4508053">
                  <a:moveTo>
                    <a:pt x="0" y="0"/>
                  </a:moveTo>
                  <a:lnTo>
                    <a:pt x="4187377" y="0"/>
                  </a:lnTo>
                  <a:lnTo>
                    <a:pt x="4187377" y="4508053"/>
                  </a:lnTo>
                  <a:lnTo>
                    <a:pt x="0" y="4508053"/>
                  </a:lnTo>
                  <a:lnTo>
                    <a:pt x="0" y="0"/>
                  </a:lnTo>
                  <a:close/>
                </a:path>
              </a:pathLst>
            </a:custGeom>
            <a:blipFill>
              <a:blip r:embed="rId2"/>
              <a:stretch>
                <a:fillRect r="-330632"/>
              </a:stretch>
            </a:blipFill>
          </p:spPr>
          <p:txBody>
            <a:bodyPr/>
            <a:lstStyle/>
            <a:p>
              <a:endParaRPr lang="en-US"/>
            </a:p>
          </p:txBody>
        </p:sp>
      </p:grpSp>
      <p:sp>
        <p:nvSpPr>
          <p:cNvPr id="6" name="TextBox 6"/>
          <p:cNvSpPr txBox="1"/>
          <p:nvPr/>
        </p:nvSpPr>
        <p:spPr>
          <a:xfrm>
            <a:off x="3972216" y="610380"/>
            <a:ext cx="13178657" cy="1000274"/>
          </a:xfrm>
          <a:prstGeom prst="rect">
            <a:avLst/>
          </a:prstGeom>
        </p:spPr>
        <p:txBody>
          <a:bodyPr lIns="0" tIns="0" rIns="0" bIns="0" rtlCol="0" anchor="t">
            <a:spAutoFit/>
          </a:bodyPr>
          <a:lstStyle/>
          <a:p>
            <a:pPr marL="0" marR="0" lvl="0" indent="0" algn="r" defTabSz="914400" rtl="1" eaLnBrk="1" fontAlgn="auto" latinLnBrk="0" hangingPunct="1">
              <a:lnSpc>
                <a:spcPts val="7840"/>
              </a:lnSpc>
              <a:spcBef>
                <a:spcPts val="0"/>
              </a:spcBef>
              <a:spcAft>
                <a:spcPts val="0"/>
              </a:spcAft>
              <a:buClrTx/>
              <a:buSzTx/>
              <a:buFontTx/>
              <a:buNone/>
              <a:tabLst/>
              <a:defRPr/>
            </a:pPr>
            <a:r>
              <a:rPr kumimoji="0" lang="ar-EG" sz="5600" b="1" i="0" u="none" strike="noStrike" kern="1200" cap="none" spc="0" normalizeH="0" baseline="0" noProof="0" dirty="0">
                <a:ln>
                  <a:noFill/>
                </a:ln>
                <a:solidFill>
                  <a:srgbClr val="4675B8"/>
                </a:solidFill>
                <a:effectLst/>
                <a:uLnTx/>
                <a:uFillTx/>
                <a:latin typeface="Simplified Arabic" panose="02020603050405020304" pitchFamily="18" charset="-78"/>
                <a:ea typeface="Gothic A1 Black"/>
                <a:cs typeface="Simplified Arabic" panose="02020603050405020304" pitchFamily="18" charset="-78"/>
                <a:sym typeface="Gothic A1 Black"/>
              </a:rPr>
              <a:t>العلاقة العرضيّة</a:t>
            </a:r>
            <a:endParaRPr kumimoji="0" lang="en-US" sz="5600" b="1" i="0" u="none" strike="noStrike" kern="1200" cap="none" spc="0" normalizeH="0" baseline="0" noProof="0" dirty="0">
              <a:ln>
                <a:noFill/>
              </a:ln>
              <a:solidFill>
                <a:srgbClr val="4675B8"/>
              </a:solidFill>
              <a:effectLst/>
              <a:uLnTx/>
              <a:uFillTx/>
              <a:latin typeface="Simplified Arabic" panose="02020603050405020304" pitchFamily="18" charset="-78"/>
              <a:ea typeface="Gothic A1 Black"/>
              <a:cs typeface="Simplified Arabic" panose="02020603050405020304" pitchFamily="18" charset="-78"/>
              <a:sym typeface="Gothic A1 Black"/>
            </a:endParaRPr>
          </a:p>
        </p:txBody>
      </p:sp>
      <p:sp>
        <p:nvSpPr>
          <p:cNvPr id="7" name="TextBox 7"/>
          <p:cNvSpPr txBox="1"/>
          <p:nvPr/>
        </p:nvSpPr>
        <p:spPr>
          <a:xfrm>
            <a:off x="3972216" y="2086609"/>
            <a:ext cx="13178657" cy="1923604"/>
          </a:xfrm>
          <a:prstGeom prst="rect">
            <a:avLst/>
          </a:prstGeom>
        </p:spPr>
        <p:txBody>
          <a:bodyPr lIns="0" tIns="0" rIns="0" bIns="0" rtlCol="0" anchor="t">
            <a:spAutoFit/>
          </a:bodyPr>
          <a:lstStyle/>
          <a:p>
            <a:pPr algn="r" rtl="1">
              <a:lnSpc>
                <a:spcPts val="5039"/>
              </a:lnSpc>
            </a:pPr>
            <a:r>
              <a:rPr lang="ar-EG"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rPr>
              <a:t>العلاقات العرضية هي تلك التي يستمتع فيها الأشخاص بصحبة بعضهم البعض، ويلتقون، ويقيمون علاقات حميمة دون توقعات للمستقبل. في هذه العلاقات، لا يستخدم الأفراد عادةً كلمات مثل صديق/صديقة، أو شريك/شريكة.</a:t>
            </a:r>
            <a:endParaRPr lang="en-US"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endParaRPr>
          </a:p>
        </p:txBody>
      </p:sp>
      <p:sp>
        <p:nvSpPr>
          <p:cNvPr id="8" name="Freeform 8"/>
          <p:cNvSpPr/>
          <p:nvPr/>
        </p:nvSpPr>
        <p:spPr>
          <a:xfrm>
            <a:off x="7530922" y="6412610"/>
            <a:ext cx="4662817" cy="2933336"/>
          </a:xfrm>
          <a:custGeom>
            <a:avLst/>
            <a:gdLst/>
            <a:ahLst/>
            <a:cxnLst/>
            <a:rect l="l" t="t" r="r" b="b"/>
            <a:pathLst>
              <a:path w="4662817" h="2933336">
                <a:moveTo>
                  <a:pt x="0" y="0"/>
                </a:moveTo>
                <a:lnTo>
                  <a:pt x="4662817" y="0"/>
                </a:lnTo>
                <a:lnTo>
                  <a:pt x="4662817" y="2933336"/>
                </a:lnTo>
                <a:lnTo>
                  <a:pt x="0" y="293333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35845" cy="10287000"/>
            <a:chOff x="0" y="0"/>
            <a:chExt cx="4447793" cy="13716000"/>
          </a:xfrm>
        </p:grpSpPr>
        <p:grpSp>
          <p:nvGrpSpPr>
            <p:cNvPr id="3" name="Group 3"/>
            <p:cNvGrpSpPr/>
            <p:nvPr/>
          </p:nvGrpSpPr>
          <p:grpSpPr>
            <a:xfrm>
              <a:off x="0" y="0"/>
              <a:ext cx="4447793" cy="13716000"/>
              <a:chOff x="0" y="0"/>
              <a:chExt cx="1128422" cy="3479800"/>
            </a:xfrm>
          </p:grpSpPr>
          <p:sp>
            <p:nvSpPr>
              <p:cNvPr id="4" name="Freeform 4"/>
              <p:cNvSpPr/>
              <p:nvPr/>
            </p:nvSpPr>
            <p:spPr>
              <a:xfrm>
                <a:off x="0" y="0"/>
                <a:ext cx="1128422" cy="3479800"/>
              </a:xfrm>
              <a:custGeom>
                <a:avLst/>
                <a:gdLst/>
                <a:ahLst/>
                <a:cxnLst/>
                <a:rect l="l" t="t" r="r" b="b"/>
                <a:pathLst>
                  <a:path w="1128422" h="3479800">
                    <a:moveTo>
                      <a:pt x="0" y="0"/>
                    </a:moveTo>
                    <a:lnTo>
                      <a:pt x="1128422" y="0"/>
                    </a:lnTo>
                    <a:lnTo>
                      <a:pt x="1128422" y="3479800"/>
                    </a:lnTo>
                    <a:lnTo>
                      <a:pt x="0" y="3479800"/>
                    </a:lnTo>
                    <a:close/>
                  </a:path>
                </a:pathLst>
              </a:custGeom>
              <a:solidFill>
                <a:srgbClr val="4675B8"/>
              </a:solidFill>
            </p:spPr>
            <p:txBody>
              <a:bodyPr/>
              <a:lstStyle/>
              <a:p>
                <a:endParaRPr lang="en-US"/>
              </a:p>
            </p:txBody>
          </p:sp>
        </p:grpSp>
        <p:sp>
          <p:nvSpPr>
            <p:cNvPr id="5" name="Freeform 5"/>
            <p:cNvSpPr/>
            <p:nvPr/>
          </p:nvSpPr>
          <p:spPr>
            <a:xfrm>
              <a:off x="260416" y="9207947"/>
              <a:ext cx="4187377" cy="4508053"/>
            </a:xfrm>
            <a:custGeom>
              <a:avLst/>
              <a:gdLst/>
              <a:ahLst/>
              <a:cxnLst/>
              <a:rect l="l" t="t" r="r" b="b"/>
              <a:pathLst>
                <a:path w="4187377" h="4508053">
                  <a:moveTo>
                    <a:pt x="0" y="0"/>
                  </a:moveTo>
                  <a:lnTo>
                    <a:pt x="4187377" y="0"/>
                  </a:lnTo>
                  <a:lnTo>
                    <a:pt x="4187377" y="4508053"/>
                  </a:lnTo>
                  <a:lnTo>
                    <a:pt x="0" y="4508053"/>
                  </a:lnTo>
                  <a:lnTo>
                    <a:pt x="0" y="0"/>
                  </a:lnTo>
                  <a:close/>
                </a:path>
              </a:pathLst>
            </a:custGeom>
            <a:blipFill>
              <a:blip r:embed="rId2"/>
              <a:stretch>
                <a:fillRect r="-330632"/>
              </a:stretch>
            </a:blipFill>
          </p:spPr>
          <p:txBody>
            <a:bodyPr/>
            <a:lstStyle/>
            <a:p>
              <a:endParaRPr lang="en-US"/>
            </a:p>
          </p:txBody>
        </p:sp>
      </p:grpSp>
      <p:sp>
        <p:nvSpPr>
          <p:cNvPr id="6" name="TextBox 6"/>
          <p:cNvSpPr txBox="1"/>
          <p:nvPr/>
        </p:nvSpPr>
        <p:spPr>
          <a:xfrm>
            <a:off x="3972216" y="610380"/>
            <a:ext cx="13178657" cy="1000274"/>
          </a:xfrm>
          <a:prstGeom prst="rect">
            <a:avLst/>
          </a:prstGeom>
        </p:spPr>
        <p:txBody>
          <a:bodyPr lIns="0" tIns="0" rIns="0" bIns="0" rtlCol="0" anchor="t">
            <a:spAutoFit/>
          </a:bodyPr>
          <a:lstStyle/>
          <a:p>
            <a:pPr algn="r" rtl="1">
              <a:lnSpc>
                <a:spcPts val="7840"/>
              </a:lnSpc>
            </a:pPr>
            <a:r>
              <a:rPr lang="ar-EG"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العلاقة الظرفيّة</a:t>
            </a:r>
            <a:endParaRPr lang="en-US"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endParaRPr>
          </a:p>
        </p:txBody>
      </p:sp>
      <p:sp>
        <p:nvSpPr>
          <p:cNvPr id="7" name="TextBox 7"/>
          <p:cNvSpPr txBox="1"/>
          <p:nvPr/>
        </p:nvSpPr>
        <p:spPr>
          <a:xfrm>
            <a:off x="3557589" y="2049803"/>
            <a:ext cx="14007911" cy="1917192"/>
          </a:xfrm>
          <a:prstGeom prst="rect">
            <a:avLst/>
          </a:prstGeom>
        </p:spPr>
        <p:txBody>
          <a:bodyPr lIns="0" tIns="0" rIns="0" bIns="0" rtlCol="0" anchor="t">
            <a:spAutoFit/>
          </a:bodyPr>
          <a:lstStyle/>
          <a:p>
            <a:pPr algn="r" rtl="1">
              <a:lnSpc>
                <a:spcPts val="5039"/>
              </a:lnSpc>
            </a:pPr>
            <a:r>
              <a:rPr lang="ar-EG"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rPr>
              <a:t>علاقةٌ تحمل صفاتٍ مشابهةً للعلاقة الملتزمة، لكن الطرفين لم يُطلقا عليها أيَّ تصنيف. أحيانًا، قد يخشى الطرفان في هذه العلاقات من وضع تصنيفاتٍ، أو الخوف من أن فعل ذلك قد  يُعقِّد الأمور.</a:t>
            </a:r>
            <a:endParaRPr lang="en-US" sz="3300" dirty="0">
              <a:solidFill>
                <a:srgbClr val="231F20"/>
              </a:solidFill>
              <a:latin typeface="Gothic A1 Medium"/>
              <a:ea typeface="Gothic A1 Medium"/>
              <a:cs typeface="Gothic A1 Medium"/>
              <a:sym typeface="Gothic A1 Medium"/>
            </a:endParaRPr>
          </a:p>
        </p:txBody>
      </p:sp>
      <p:sp>
        <p:nvSpPr>
          <p:cNvPr id="8" name="Freeform 8"/>
          <p:cNvSpPr/>
          <p:nvPr/>
        </p:nvSpPr>
        <p:spPr>
          <a:xfrm>
            <a:off x="7025884" y="6107074"/>
            <a:ext cx="5837402" cy="3364466"/>
          </a:xfrm>
          <a:custGeom>
            <a:avLst/>
            <a:gdLst/>
            <a:ahLst/>
            <a:cxnLst/>
            <a:rect l="l" t="t" r="r" b="b"/>
            <a:pathLst>
              <a:path w="5837402" h="3364466">
                <a:moveTo>
                  <a:pt x="0" y="0"/>
                </a:moveTo>
                <a:lnTo>
                  <a:pt x="5837401" y="0"/>
                </a:lnTo>
                <a:lnTo>
                  <a:pt x="5837401" y="3364467"/>
                </a:lnTo>
                <a:lnTo>
                  <a:pt x="0" y="33644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35845" cy="10287000"/>
            <a:chOff x="0" y="0"/>
            <a:chExt cx="4447793" cy="13716000"/>
          </a:xfrm>
        </p:grpSpPr>
        <p:grpSp>
          <p:nvGrpSpPr>
            <p:cNvPr id="3" name="Group 3"/>
            <p:cNvGrpSpPr/>
            <p:nvPr/>
          </p:nvGrpSpPr>
          <p:grpSpPr>
            <a:xfrm>
              <a:off x="0" y="0"/>
              <a:ext cx="4447793" cy="13716000"/>
              <a:chOff x="0" y="0"/>
              <a:chExt cx="1128422" cy="3479800"/>
            </a:xfrm>
          </p:grpSpPr>
          <p:sp>
            <p:nvSpPr>
              <p:cNvPr id="4" name="Freeform 4"/>
              <p:cNvSpPr/>
              <p:nvPr/>
            </p:nvSpPr>
            <p:spPr>
              <a:xfrm>
                <a:off x="0" y="0"/>
                <a:ext cx="1128422" cy="3479800"/>
              </a:xfrm>
              <a:custGeom>
                <a:avLst/>
                <a:gdLst/>
                <a:ahLst/>
                <a:cxnLst/>
                <a:rect l="l" t="t" r="r" b="b"/>
                <a:pathLst>
                  <a:path w="1128422" h="3479800">
                    <a:moveTo>
                      <a:pt x="0" y="0"/>
                    </a:moveTo>
                    <a:lnTo>
                      <a:pt x="1128422" y="0"/>
                    </a:lnTo>
                    <a:lnTo>
                      <a:pt x="1128422" y="3479800"/>
                    </a:lnTo>
                    <a:lnTo>
                      <a:pt x="0" y="3479800"/>
                    </a:lnTo>
                    <a:close/>
                  </a:path>
                </a:pathLst>
              </a:custGeom>
              <a:solidFill>
                <a:srgbClr val="4675B8"/>
              </a:solidFill>
            </p:spPr>
            <p:txBody>
              <a:bodyPr/>
              <a:lstStyle/>
              <a:p>
                <a:endParaRPr lang="en-US"/>
              </a:p>
            </p:txBody>
          </p:sp>
        </p:grpSp>
        <p:sp>
          <p:nvSpPr>
            <p:cNvPr id="5" name="Freeform 5"/>
            <p:cNvSpPr/>
            <p:nvPr/>
          </p:nvSpPr>
          <p:spPr>
            <a:xfrm>
              <a:off x="260416" y="9207947"/>
              <a:ext cx="4187377" cy="4508053"/>
            </a:xfrm>
            <a:custGeom>
              <a:avLst/>
              <a:gdLst/>
              <a:ahLst/>
              <a:cxnLst/>
              <a:rect l="l" t="t" r="r" b="b"/>
              <a:pathLst>
                <a:path w="4187377" h="4508053">
                  <a:moveTo>
                    <a:pt x="0" y="0"/>
                  </a:moveTo>
                  <a:lnTo>
                    <a:pt x="4187377" y="0"/>
                  </a:lnTo>
                  <a:lnTo>
                    <a:pt x="4187377" y="4508053"/>
                  </a:lnTo>
                  <a:lnTo>
                    <a:pt x="0" y="4508053"/>
                  </a:lnTo>
                  <a:lnTo>
                    <a:pt x="0" y="0"/>
                  </a:lnTo>
                  <a:close/>
                </a:path>
              </a:pathLst>
            </a:custGeom>
            <a:blipFill>
              <a:blip r:embed="rId2"/>
              <a:stretch>
                <a:fillRect r="-330632"/>
              </a:stretch>
            </a:blipFill>
          </p:spPr>
          <p:txBody>
            <a:bodyPr/>
            <a:lstStyle/>
            <a:p>
              <a:endParaRPr lang="en-US"/>
            </a:p>
          </p:txBody>
        </p:sp>
      </p:grpSp>
      <p:sp>
        <p:nvSpPr>
          <p:cNvPr id="6" name="TextBox 6"/>
          <p:cNvSpPr txBox="1"/>
          <p:nvPr/>
        </p:nvSpPr>
        <p:spPr>
          <a:xfrm>
            <a:off x="3972216" y="610380"/>
            <a:ext cx="13178657" cy="1000274"/>
          </a:xfrm>
          <a:prstGeom prst="rect">
            <a:avLst/>
          </a:prstGeom>
        </p:spPr>
        <p:txBody>
          <a:bodyPr lIns="0" tIns="0" rIns="0" bIns="0" rtlCol="0" anchor="t">
            <a:spAutoFit/>
          </a:bodyPr>
          <a:lstStyle/>
          <a:p>
            <a:pPr algn="r" rtl="1">
              <a:lnSpc>
                <a:spcPts val="7840"/>
              </a:lnSpc>
            </a:pPr>
            <a:r>
              <a:rPr lang="ar-EG"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العلاقة المفتوحة</a:t>
            </a:r>
            <a:endParaRPr lang="en-US"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endParaRPr>
          </a:p>
        </p:txBody>
      </p:sp>
      <p:sp>
        <p:nvSpPr>
          <p:cNvPr id="7" name="TextBox 7"/>
          <p:cNvSpPr txBox="1"/>
          <p:nvPr/>
        </p:nvSpPr>
        <p:spPr>
          <a:xfrm>
            <a:off x="3557589" y="2049803"/>
            <a:ext cx="14007911" cy="2162836"/>
          </a:xfrm>
          <a:prstGeom prst="rect">
            <a:avLst/>
          </a:prstGeom>
        </p:spPr>
        <p:txBody>
          <a:bodyPr lIns="0" tIns="0" rIns="0" bIns="0" rtlCol="0" anchor="t">
            <a:spAutoFit/>
          </a:bodyPr>
          <a:lstStyle/>
          <a:p>
            <a:pPr algn="r">
              <a:lnSpc>
                <a:spcPts val="5940"/>
              </a:lnSpc>
            </a:pPr>
            <a:r>
              <a:rPr lang="ar-EG"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rPr>
              <a:t>تتميز هذه العلاقة بتواعد كلا الطرفين في العلاقة، وإقامة علاقات حميمة مع أشخاص آخرين. عادةً ما يكون لدى الأشخاص في هذه العلاقات شريك(ة) واحد(ة) أو أكثر.</a:t>
            </a:r>
            <a:endParaRPr lang="en-US" sz="3300" dirty="0">
              <a:solidFill>
                <a:srgbClr val="231F20"/>
              </a:solidFill>
              <a:latin typeface="Gothic A1 Medium"/>
              <a:ea typeface="Gothic A1 Medium"/>
              <a:cs typeface="Gothic A1 Medium"/>
              <a:sym typeface="Gothic A1 Medium"/>
            </a:endParaRPr>
          </a:p>
          <a:p>
            <a:pPr algn="ctr">
              <a:lnSpc>
                <a:spcPts val="5940"/>
              </a:lnSpc>
            </a:pPr>
            <a:endParaRPr lang="en-US" sz="3300" dirty="0">
              <a:solidFill>
                <a:srgbClr val="231F20"/>
              </a:solidFill>
              <a:latin typeface="Gothic A1 Medium"/>
              <a:ea typeface="Gothic A1 Medium"/>
              <a:cs typeface="Gothic A1 Medium"/>
              <a:sym typeface="Gothic A1 Medium"/>
            </a:endParaRPr>
          </a:p>
        </p:txBody>
      </p:sp>
      <p:sp>
        <p:nvSpPr>
          <p:cNvPr id="8" name="Freeform 8"/>
          <p:cNvSpPr/>
          <p:nvPr/>
        </p:nvSpPr>
        <p:spPr>
          <a:xfrm>
            <a:off x="7709050" y="5789507"/>
            <a:ext cx="3842194" cy="4114800"/>
          </a:xfrm>
          <a:custGeom>
            <a:avLst/>
            <a:gdLst/>
            <a:ahLst/>
            <a:cxnLst/>
            <a:rect l="l" t="t" r="r" b="b"/>
            <a:pathLst>
              <a:path w="3842194" h="4114800">
                <a:moveTo>
                  <a:pt x="0" y="0"/>
                </a:moveTo>
                <a:lnTo>
                  <a:pt x="3842194" y="0"/>
                </a:lnTo>
                <a:lnTo>
                  <a:pt x="38421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35845" cy="10287000"/>
            <a:chOff x="0" y="0"/>
            <a:chExt cx="4447793" cy="13716000"/>
          </a:xfrm>
        </p:grpSpPr>
        <p:grpSp>
          <p:nvGrpSpPr>
            <p:cNvPr id="3" name="Group 3"/>
            <p:cNvGrpSpPr/>
            <p:nvPr/>
          </p:nvGrpSpPr>
          <p:grpSpPr>
            <a:xfrm>
              <a:off x="0" y="0"/>
              <a:ext cx="4447793" cy="13716000"/>
              <a:chOff x="0" y="0"/>
              <a:chExt cx="1128422" cy="3479800"/>
            </a:xfrm>
          </p:grpSpPr>
          <p:sp>
            <p:nvSpPr>
              <p:cNvPr id="4" name="Freeform 4"/>
              <p:cNvSpPr/>
              <p:nvPr/>
            </p:nvSpPr>
            <p:spPr>
              <a:xfrm>
                <a:off x="0" y="0"/>
                <a:ext cx="1128422" cy="3479800"/>
              </a:xfrm>
              <a:custGeom>
                <a:avLst/>
                <a:gdLst/>
                <a:ahLst/>
                <a:cxnLst/>
                <a:rect l="l" t="t" r="r" b="b"/>
                <a:pathLst>
                  <a:path w="1128422" h="3479800">
                    <a:moveTo>
                      <a:pt x="0" y="0"/>
                    </a:moveTo>
                    <a:lnTo>
                      <a:pt x="1128422" y="0"/>
                    </a:lnTo>
                    <a:lnTo>
                      <a:pt x="1128422" y="3479800"/>
                    </a:lnTo>
                    <a:lnTo>
                      <a:pt x="0" y="3479800"/>
                    </a:lnTo>
                    <a:close/>
                  </a:path>
                </a:pathLst>
              </a:custGeom>
              <a:solidFill>
                <a:srgbClr val="4675B8"/>
              </a:solidFill>
            </p:spPr>
            <p:txBody>
              <a:bodyPr/>
              <a:lstStyle/>
              <a:p>
                <a:endParaRPr lang="en-US"/>
              </a:p>
            </p:txBody>
          </p:sp>
        </p:grpSp>
        <p:sp>
          <p:nvSpPr>
            <p:cNvPr id="5" name="Freeform 5"/>
            <p:cNvSpPr/>
            <p:nvPr/>
          </p:nvSpPr>
          <p:spPr>
            <a:xfrm>
              <a:off x="260416" y="9207947"/>
              <a:ext cx="4187377" cy="4508053"/>
            </a:xfrm>
            <a:custGeom>
              <a:avLst/>
              <a:gdLst/>
              <a:ahLst/>
              <a:cxnLst/>
              <a:rect l="l" t="t" r="r" b="b"/>
              <a:pathLst>
                <a:path w="4187377" h="4508053">
                  <a:moveTo>
                    <a:pt x="0" y="0"/>
                  </a:moveTo>
                  <a:lnTo>
                    <a:pt x="4187377" y="0"/>
                  </a:lnTo>
                  <a:lnTo>
                    <a:pt x="4187377" y="4508053"/>
                  </a:lnTo>
                  <a:lnTo>
                    <a:pt x="0" y="4508053"/>
                  </a:lnTo>
                  <a:lnTo>
                    <a:pt x="0" y="0"/>
                  </a:lnTo>
                  <a:close/>
                </a:path>
              </a:pathLst>
            </a:custGeom>
            <a:blipFill>
              <a:blip r:embed="rId2"/>
              <a:stretch>
                <a:fillRect r="-330632"/>
              </a:stretch>
            </a:blipFill>
          </p:spPr>
          <p:txBody>
            <a:bodyPr/>
            <a:lstStyle/>
            <a:p>
              <a:endParaRPr lang="en-US"/>
            </a:p>
          </p:txBody>
        </p:sp>
      </p:grpSp>
      <p:sp>
        <p:nvSpPr>
          <p:cNvPr id="6" name="TextBox 6"/>
          <p:cNvSpPr txBox="1"/>
          <p:nvPr/>
        </p:nvSpPr>
        <p:spPr>
          <a:xfrm>
            <a:off x="3972216" y="610380"/>
            <a:ext cx="13178657" cy="1000274"/>
          </a:xfrm>
          <a:prstGeom prst="rect">
            <a:avLst/>
          </a:prstGeom>
        </p:spPr>
        <p:txBody>
          <a:bodyPr lIns="0" tIns="0" rIns="0" bIns="0" rtlCol="0" anchor="t">
            <a:spAutoFit/>
          </a:bodyPr>
          <a:lstStyle/>
          <a:p>
            <a:pPr algn="r" rtl="1">
              <a:lnSpc>
                <a:spcPts val="7840"/>
              </a:lnSpc>
            </a:pPr>
            <a:r>
              <a:rPr lang="ar-EG"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العلاقة الاعتماديّة</a:t>
            </a:r>
            <a:endParaRPr lang="en-US"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endParaRPr>
          </a:p>
        </p:txBody>
      </p:sp>
      <p:sp>
        <p:nvSpPr>
          <p:cNvPr id="7" name="TextBox 7"/>
          <p:cNvSpPr txBox="1"/>
          <p:nvPr/>
        </p:nvSpPr>
        <p:spPr>
          <a:xfrm>
            <a:off x="3557589" y="2049803"/>
            <a:ext cx="14007911" cy="2234586"/>
          </a:xfrm>
          <a:prstGeom prst="rect">
            <a:avLst/>
          </a:prstGeom>
        </p:spPr>
        <p:txBody>
          <a:bodyPr lIns="0" tIns="0" rIns="0" bIns="0" rtlCol="0" anchor="t">
            <a:spAutoFit/>
          </a:bodyPr>
          <a:lstStyle/>
          <a:p>
            <a:pPr algn="r">
              <a:lnSpc>
                <a:spcPts val="5940"/>
              </a:lnSpc>
            </a:pPr>
            <a:r>
              <a:rPr lang="ar-EG"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rPr>
              <a:t>في هذا النوع من العلاقات، يشعر الناس بأسوأ مما كانوا عليه عند بدء العلاقة. قد يشعرون أن شريكهم مهووس ومسيطر. وبدون المهارات المناسبة، قد يعانون من صعوبة في تحديد الحدود، ويتمسكون بعلاقة غير صحية.</a:t>
            </a:r>
            <a:endParaRPr lang="en-US"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endParaRPr>
          </a:p>
        </p:txBody>
      </p:sp>
      <p:sp>
        <p:nvSpPr>
          <p:cNvPr id="8" name="Freeform 8"/>
          <p:cNvSpPr/>
          <p:nvPr/>
        </p:nvSpPr>
        <p:spPr>
          <a:xfrm>
            <a:off x="7567311" y="5901132"/>
            <a:ext cx="2345436" cy="4114800"/>
          </a:xfrm>
          <a:custGeom>
            <a:avLst/>
            <a:gdLst/>
            <a:ahLst/>
            <a:cxnLst/>
            <a:rect l="l" t="t" r="r" b="b"/>
            <a:pathLst>
              <a:path w="2345436" h="4114800">
                <a:moveTo>
                  <a:pt x="0" y="0"/>
                </a:moveTo>
                <a:lnTo>
                  <a:pt x="2345436" y="0"/>
                </a:lnTo>
                <a:lnTo>
                  <a:pt x="23454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994312" y="5952605"/>
            <a:ext cx="1511689" cy="4063327"/>
          </a:xfrm>
          <a:custGeom>
            <a:avLst/>
            <a:gdLst/>
            <a:ahLst/>
            <a:cxnLst/>
            <a:rect l="l" t="t" r="r" b="b"/>
            <a:pathLst>
              <a:path w="1511689" h="4063327">
                <a:moveTo>
                  <a:pt x="0" y="0"/>
                </a:moveTo>
                <a:lnTo>
                  <a:pt x="1511688" y="0"/>
                </a:lnTo>
                <a:lnTo>
                  <a:pt x="1511688" y="4063327"/>
                </a:lnTo>
                <a:lnTo>
                  <a:pt x="0" y="4063327"/>
                </a:lnTo>
                <a:lnTo>
                  <a:pt x="0" y="0"/>
                </a:lnTo>
                <a:close/>
              </a:path>
            </a:pathLst>
          </a:custGeom>
          <a:blipFill>
            <a:blip r:embed="rId5">
              <a:extLst>
                <a:ext uri="{96DAC541-7B7A-43D3-8B79-37D633B846F1}">
                  <asvg:svgBlip xmlns:asvg="http://schemas.microsoft.com/office/drawing/2016/SVG/main" r:embed="rId6"/>
                </a:ext>
              </a:extLst>
            </a:blip>
            <a:stretch>
              <a:fillRect r="-104829" b="-1266"/>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06181" y="2986336"/>
            <a:ext cx="5380559" cy="5380559"/>
          </a:xfrm>
          <a:custGeom>
            <a:avLst/>
            <a:gdLst/>
            <a:ahLst/>
            <a:cxnLst/>
            <a:rect l="l" t="t" r="r" b="b"/>
            <a:pathLst>
              <a:path w="5380559" h="5380559">
                <a:moveTo>
                  <a:pt x="0" y="0"/>
                </a:moveTo>
                <a:lnTo>
                  <a:pt x="5380559" y="0"/>
                </a:lnTo>
                <a:lnTo>
                  <a:pt x="5380559" y="5380559"/>
                </a:lnTo>
                <a:lnTo>
                  <a:pt x="0" y="53805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997678" y="1892742"/>
            <a:ext cx="7734086" cy="6796328"/>
          </a:xfrm>
          <a:custGeom>
            <a:avLst/>
            <a:gdLst/>
            <a:ahLst/>
            <a:cxnLst/>
            <a:rect l="l" t="t" r="r" b="b"/>
            <a:pathLst>
              <a:path w="7734086" h="6796328">
                <a:moveTo>
                  <a:pt x="0" y="0"/>
                </a:moveTo>
                <a:lnTo>
                  <a:pt x="7734086" y="0"/>
                </a:lnTo>
                <a:lnTo>
                  <a:pt x="7734086" y="6796329"/>
                </a:lnTo>
                <a:lnTo>
                  <a:pt x="0" y="6796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200727" y="1800655"/>
            <a:ext cx="2954534" cy="492443"/>
          </a:xfrm>
          <a:prstGeom prst="rect">
            <a:avLst/>
          </a:prstGeom>
        </p:spPr>
        <p:txBody>
          <a:bodyPr lIns="0" tIns="0" rIns="0" bIns="0" rtlCol="0" anchor="t">
            <a:spAutoFit/>
          </a:bodyPr>
          <a:lstStyle/>
          <a:p>
            <a:pPr rtl="1"/>
            <a:r>
              <a:rPr lang="ar-EG" sz="3200" b="1" dirty="0"/>
              <a:t>35%</a:t>
            </a:r>
            <a:endParaRPr lang="en-US" sz="3200" b="1" dirty="0"/>
          </a:p>
        </p:txBody>
      </p:sp>
      <p:sp>
        <p:nvSpPr>
          <p:cNvPr id="5" name="TextBox 5"/>
          <p:cNvSpPr txBox="1"/>
          <p:nvPr/>
        </p:nvSpPr>
        <p:spPr>
          <a:xfrm>
            <a:off x="8061116" y="266700"/>
            <a:ext cx="9137549" cy="1792607"/>
          </a:xfrm>
          <a:prstGeom prst="rect">
            <a:avLst/>
          </a:prstGeom>
        </p:spPr>
        <p:txBody>
          <a:bodyPr lIns="0" tIns="0" rIns="0" bIns="0" rtlCol="0" anchor="t">
            <a:spAutoFit/>
          </a:bodyPr>
          <a:lstStyle/>
          <a:p>
            <a:pPr algn="r" rtl="1">
              <a:lnSpc>
                <a:spcPts val="7420"/>
              </a:lnSpc>
            </a:pPr>
            <a:r>
              <a:rPr lang="ar-EG"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علاقات</a:t>
            </a:r>
            <a:r>
              <a:rPr lang="ar-EG" sz="53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 المراهقين</a:t>
            </a:r>
            <a:endParaRPr lang="en-US" sz="5300" b="1" dirty="0">
              <a:solidFill>
                <a:srgbClr val="4675B8"/>
              </a:solidFill>
              <a:latin typeface="Simplified Arabic" panose="02020603050405020304" pitchFamily="18" charset="-78"/>
              <a:ea typeface="Gothic A1 Black"/>
              <a:cs typeface="Simplified Arabic" panose="02020603050405020304" pitchFamily="18" charset="-78"/>
              <a:sym typeface="Gothic A1 Black"/>
            </a:endParaRPr>
          </a:p>
          <a:p>
            <a:pPr algn="l">
              <a:lnSpc>
                <a:spcPts val="7420"/>
              </a:lnSpc>
            </a:pPr>
            <a:endParaRPr lang="en-US" sz="5300" dirty="0">
              <a:solidFill>
                <a:srgbClr val="4675B8"/>
              </a:solidFill>
              <a:latin typeface="Gothic A1 Black"/>
              <a:ea typeface="Gothic A1 Black"/>
              <a:cs typeface="Gothic A1 Black"/>
              <a:sym typeface="Gothic A1 Black"/>
            </a:endParaRPr>
          </a:p>
        </p:txBody>
      </p:sp>
      <p:sp>
        <p:nvSpPr>
          <p:cNvPr id="6" name="TextBox 6"/>
          <p:cNvSpPr txBox="1"/>
          <p:nvPr/>
        </p:nvSpPr>
        <p:spPr>
          <a:xfrm>
            <a:off x="165933" y="9144000"/>
            <a:ext cx="7895183" cy="461665"/>
          </a:xfrm>
          <a:prstGeom prst="rect">
            <a:avLst/>
          </a:prstGeom>
        </p:spPr>
        <p:txBody>
          <a:bodyPr lIns="0" tIns="0" rIns="0" bIns="0" rtlCol="0" anchor="t">
            <a:spAutoFit/>
          </a:bodyPr>
          <a:lstStyle/>
          <a:p>
            <a:pPr algn="ctr">
              <a:lnSpc>
                <a:spcPts val="3639"/>
              </a:lnSpc>
              <a:spcBef>
                <a:spcPct val="0"/>
              </a:spcBef>
            </a:pPr>
            <a:r>
              <a:rPr lang="ar-EG" sz="25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نسبة المراهقين الذين لديهم بعض الخبرة في المواعدة</a:t>
            </a:r>
            <a:endParaRPr lang="en-US" sz="25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975794" y="705799"/>
            <a:ext cx="6580530" cy="1139082"/>
            <a:chOff x="0" y="0"/>
            <a:chExt cx="2226007" cy="385319"/>
          </a:xfrm>
        </p:grpSpPr>
        <p:sp>
          <p:nvSpPr>
            <p:cNvPr id="3" name="Freeform 3"/>
            <p:cNvSpPr/>
            <p:nvPr/>
          </p:nvSpPr>
          <p:spPr>
            <a:xfrm>
              <a:off x="0" y="0"/>
              <a:ext cx="2226007" cy="385319"/>
            </a:xfrm>
            <a:custGeom>
              <a:avLst/>
              <a:gdLst/>
              <a:ahLst/>
              <a:cxnLst/>
              <a:rect l="l" t="t" r="r" b="b"/>
              <a:pathLst>
                <a:path w="2226007" h="385319">
                  <a:moveTo>
                    <a:pt x="0" y="0"/>
                  </a:moveTo>
                  <a:lnTo>
                    <a:pt x="2226007" y="0"/>
                  </a:lnTo>
                  <a:lnTo>
                    <a:pt x="2226007" y="385319"/>
                  </a:lnTo>
                  <a:lnTo>
                    <a:pt x="0" y="385319"/>
                  </a:lnTo>
                  <a:close/>
                </a:path>
              </a:pathLst>
            </a:custGeom>
            <a:solidFill>
              <a:srgbClr val="D9D9D9"/>
            </a:solidFill>
          </p:spPr>
          <p:txBody>
            <a:bodyPr/>
            <a:lstStyle/>
            <a:p>
              <a:endParaRPr lang="en-US"/>
            </a:p>
          </p:txBody>
        </p:sp>
      </p:grpSp>
      <p:grpSp>
        <p:nvGrpSpPr>
          <p:cNvPr id="4" name="Group 4"/>
          <p:cNvGrpSpPr/>
          <p:nvPr/>
        </p:nvGrpSpPr>
        <p:grpSpPr>
          <a:xfrm>
            <a:off x="756623" y="1000835"/>
            <a:ext cx="16487512" cy="8359865"/>
            <a:chOff x="0" y="0"/>
            <a:chExt cx="5490351" cy="2783840"/>
          </a:xfrm>
        </p:grpSpPr>
        <p:sp>
          <p:nvSpPr>
            <p:cNvPr id="5" name="Freeform 5"/>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6" name="Freeform 6"/>
          <p:cNvSpPr/>
          <p:nvPr/>
        </p:nvSpPr>
        <p:spPr>
          <a:xfrm>
            <a:off x="3386139" y="1028700"/>
            <a:ext cx="10497680" cy="8304135"/>
          </a:xfrm>
          <a:custGeom>
            <a:avLst/>
            <a:gdLst/>
            <a:ahLst/>
            <a:cxnLst/>
            <a:rect l="l" t="t" r="r" b="b"/>
            <a:pathLst>
              <a:path w="10497680" h="8304135">
                <a:moveTo>
                  <a:pt x="0" y="0"/>
                </a:moveTo>
                <a:lnTo>
                  <a:pt x="10497680" y="0"/>
                </a:lnTo>
                <a:lnTo>
                  <a:pt x="10497680" y="8304135"/>
                </a:lnTo>
                <a:lnTo>
                  <a:pt x="0" y="8304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4404181" y="1879871"/>
            <a:ext cx="9479638" cy="565924"/>
          </a:xfrm>
          <a:prstGeom prst="rect">
            <a:avLst/>
          </a:prstGeom>
        </p:spPr>
        <p:txBody>
          <a:bodyPr lIns="0" tIns="0" rIns="0" bIns="0" rtlCol="0" anchor="t">
            <a:spAutoFit/>
          </a:bodyPr>
          <a:lstStyle/>
          <a:p>
            <a:pPr algn="ctr">
              <a:lnSpc>
                <a:spcPts val="4736"/>
              </a:lnSpc>
            </a:pPr>
            <a:r>
              <a:rPr lang="ar-EG" sz="2960" b="1" dirty="0">
                <a:solidFill>
                  <a:srgbClr val="FFFFFF"/>
                </a:solidFill>
                <a:latin typeface="Simplified Arabic" panose="02020603050405020304" pitchFamily="18" charset="-78"/>
                <a:ea typeface="Raleway 1 Bold"/>
                <a:cs typeface="Simplified Arabic" panose="02020603050405020304" pitchFamily="18" charset="-78"/>
                <a:sym typeface="Raleway 1 Bold"/>
              </a:rPr>
              <a:t>ليس كل الشباب يواعدون أو مرتبطون بعلاقات...</a:t>
            </a:r>
            <a:endParaRPr lang="en-US" sz="2960" b="1" dirty="0">
              <a:solidFill>
                <a:srgbClr val="FFFFFF"/>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8" name="TextBox 8"/>
          <p:cNvSpPr txBox="1"/>
          <p:nvPr/>
        </p:nvSpPr>
        <p:spPr>
          <a:xfrm>
            <a:off x="4882375" y="4298934"/>
            <a:ext cx="8236007" cy="504497"/>
          </a:xfrm>
          <a:prstGeom prst="rect">
            <a:avLst/>
          </a:prstGeom>
        </p:spPr>
        <p:txBody>
          <a:bodyPr lIns="0" tIns="0" rIns="0" bIns="0" rtlCol="0" anchor="t">
            <a:spAutoFit/>
          </a:bodyPr>
          <a:lstStyle/>
          <a:p>
            <a:pPr algn="just">
              <a:lnSpc>
                <a:spcPts val="4179"/>
              </a:lnSpc>
              <a:spcBef>
                <a:spcPct val="0"/>
              </a:spcBef>
            </a:pPr>
            <a:r>
              <a:rPr lang="ar-EG" sz="2612" b="1" dirty="0">
                <a:solidFill>
                  <a:srgbClr val="231F20"/>
                </a:solidFill>
                <a:latin typeface="Simplified Arabic" panose="02020603050405020304" pitchFamily="18" charset="-78"/>
                <a:ea typeface="Raleway 1 Bold"/>
                <a:cs typeface="Simplified Arabic" panose="02020603050405020304" pitchFamily="18" charset="-78"/>
                <a:sym typeface="Raleway 1 Bold"/>
              </a:rPr>
              <a:t>يمرّ الكثير بتغيرات في حياتهم، سواءً أكانت جسدية، أم اجتماعية، أم نفسية.</a:t>
            </a:r>
            <a:endParaRPr lang="en-US" sz="2612" b="1" dirty="0">
              <a:solidFill>
                <a:srgbClr val="231F20"/>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9" name="TextBox 9"/>
          <p:cNvSpPr txBox="1"/>
          <p:nvPr/>
        </p:nvSpPr>
        <p:spPr>
          <a:xfrm>
            <a:off x="4190088" y="6266708"/>
            <a:ext cx="9213980" cy="2250231"/>
          </a:xfrm>
          <a:prstGeom prst="rect">
            <a:avLst/>
          </a:prstGeom>
        </p:spPr>
        <p:txBody>
          <a:bodyPr lIns="0" tIns="0" rIns="0" bIns="0" rtlCol="0" anchor="t">
            <a:spAutoFit/>
          </a:bodyPr>
          <a:lstStyle/>
          <a:p>
            <a:pPr algn="just">
              <a:lnSpc>
                <a:spcPts val="4497"/>
              </a:lnSpc>
              <a:spcBef>
                <a:spcPct val="0"/>
              </a:spcBef>
            </a:pPr>
            <a:endParaRPr dirty="0"/>
          </a:p>
          <a:p>
            <a:pPr algn="just">
              <a:lnSpc>
                <a:spcPts val="4497"/>
              </a:lnSpc>
              <a:spcBef>
                <a:spcPct val="0"/>
              </a:spcBef>
            </a:pPr>
            <a:endParaRPr dirty="0"/>
          </a:p>
          <a:p>
            <a:pPr algn="r" rtl="1">
              <a:lnSpc>
                <a:spcPts val="4497"/>
              </a:lnSpc>
              <a:spcBef>
                <a:spcPct val="0"/>
              </a:spcBef>
            </a:pPr>
            <a:r>
              <a:rPr lang="ar-EG" sz="2810" b="1" dirty="0">
                <a:solidFill>
                  <a:srgbClr val="FFFFFF"/>
                </a:solidFill>
                <a:latin typeface="Simplified Arabic" panose="02020603050405020304" pitchFamily="18" charset="-78"/>
                <a:ea typeface="Raleway 1 Bold"/>
                <a:cs typeface="Simplified Arabic" panose="02020603050405020304" pitchFamily="18" charset="-78"/>
                <a:sym typeface="Raleway 1 Bold"/>
              </a:rPr>
              <a:t>لا يوجد عمر "مناسب" لبدء المواعدة، ولكن من المفيد أن يكون لديك الأدوات اللازمة لفهم كيفية التعامل مع العلاقات مع الآخرين.</a:t>
            </a:r>
            <a:endParaRPr lang="en-US" sz="2810" b="1" dirty="0">
              <a:solidFill>
                <a:srgbClr val="FFFFFF"/>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10" name="Freeform 10"/>
          <p:cNvSpPr/>
          <p:nvPr/>
        </p:nvSpPr>
        <p:spPr>
          <a:xfrm>
            <a:off x="13404068" y="7191865"/>
            <a:ext cx="7315200" cy="3712464"/>
          </a:xfrm>
          <a:custGeom>
            <a:avLst/>
            <a:gdLst/>
            <a:ahLst/>
            <a:cxnLst/>
            <a:rect l="l" t="t" r="r" b="b"/>
            <a:pathLst>
              <a:path w="7315200" h="3712464">
                <a:moveTo>
                  <a:pt x="0" y="0"/>
                </a:moveTo>
                <a:lnTo>
                  <a:pt x="7315200" y="0"/>
                </a:lnTo>
                <a:lnTo>
                  <a:pt x="7315200" y="3712464"/>
                </a:lnTo>
                <a:lnTo>
                  <a:pt x="0" y="3712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3929061" y="7191865"/>
            <a:ext cx="7315200" cy="3712464"/>
          </a:xfrm>
          <a:custGeom>
            <a:avLst/>
            <a:gdLst/>
            <a:ahLst/>
            <a:cxnLst/>
            <a:rect l="l" t="t" r="r" b="b"/>
            <a:pathLst>
              <a:path w="7315200" h="3712464">
                <a:moveTo>
                  <a:pt x="0" y="0"/>
                </a:moveTo>
                <a:lnTo>
                  <a:pt x="7315200" y="0"/>
                </a:lnTo>
                <a:lnTo>
                  <a:pt x="7315200" y="3712464"/>
                </a:lnTo>
                <a:lnTo>
                  <a:pt x="0" y="37124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975794" y="705799"/>
            <a:ext cx="6580530" cy="1139082"/>
            <a:chOff x="0" y="0"/>
            <a:chExt cx="2226007" cy="385319"/>
          </a:xfrm>
        </p:grpSpPr>
        <p:sp>
          <p:nvSpPr>
            <p:cNvPr id="3" name="Freeform 3"/>
            <p:cNvSpPr/>
            <p:nvPr/>
          </p:nvSpPr>
          <p:spPr>
            <a:xfrm>
              <a:off x="0" y="0"/>
              <a:ext cx="2226007" cy="385319"/>
            </a:xfrm>
            <a:custGeom>
              <a:avLst/>
              <a:gdLst/>
              <a:ahLst/>
              <a:cxnLst/>
              <a:rect l="l" t="t" r="r" b="b"/>
              <a:pathLst>
                <a:path w="2226007" h="385319">
                  <a:moveTo>
                    <a:pt x="0" y="0"/>
                  </a:moveTo>
                  <a:lnTo>
                    <a:pt x="2226007" y="0"/>
                  </a:lnTo>
                  <a:lnTo>
                    <a:pt x="2226007" y="385319"/>
                  </a:lnTo>
                  <a:lnTo>
                    <a:pt x="0" y="385319"/>
                  </a:lnTo>
                  <a:close/>
                </a:path>
              </a:pathLst>
            </a:custGeom>
            <a:solidFill>
              <a:srgbClr val="D9D9D9"/>
            </a:solidFill>
          </p:spPr>
          <p:txBody>
            <a:bodyPr/>
            <a:lstStyle/>
            <a:p>
              <a:endParaRPr lang="en-US"/>
            </a:p>
          </p:txBody>
        </p:sp>
      </p:grpSp>
      <p:grpSp>
        <p:nvGrpSpPr>
          <p:cNvPr id="4" name="Group 4"/>
          <p:cNvGrpSpPr/>
          <p:nvPr/>
        </p:nvGrpSpPr>
        <p:grpSpPr>
          <a:xfrm>
            <a:off x="756623" y="1000835"/>
            <a:ext cx="16487512" cy="8359865"/>
            <a:chOff x="0" y="0"/>
            <a:chExt cx="5490351" cy="2783840"/>
          </a:xfrm>
        </p:grpSpPr>
        <p:sp>
          <p:nvSpPr>
            <p:cNvPr id="5" name="Freeform 5"/>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6" name="TextBox 6"/>
          <p:cNvSpPr txBox="1"/>
          <p:nvPr/>
        </p:nvSpPr>
        <p:spPr>
          <a:xfrm>
            <a:off x="4404181" y="1879871"/>
            <a:ext cx="9479638" cy="579714"/>
          </a:xfrm>
          <a:prstGeom prst="rect">
            <a:avLst/>
          </a:prstGeom>
        </p:spPr>
        <p:txBody>
          <a:bodyPr lIns="0" tIns="0" rIns="0" bIns="0" rtlCol="0" anchor="t">
            <a:spAutoFit/>
          </a:bodyPr>
          <a:lstStyle/>
          <a:p>
            <a:pPr algn="ctr">
              <a:lnSpc>
                <a:spcPts val="4736"/>
              </a:lnSpc>
            </a:pPr>
            <a:r>
              <a:rPr lang="en-US" sz="2960" b="1">
                <a:solidFill>
                  <a:srgbClr val="FFFFFF"/>
                </a:solidFill>
                <a:latin typeface="Raleway 1 Bold"/>
                <a:ea typeface="Raleway 1 Bold"/>
                <a:cs typeface="Raleway 1 Bold"/>
                <a:sym typeface="Raleway 1 Bold"/>
              </a:rPr>
              <a:t>Not all young people are dating or in relationships...</a:t>
            </a:r>
          </a:p>
        </p:txBody>
      </p:sp>
      <p:sp>
        <p:nvSpPr>
          <p:cNvPr id="7" name="TextBox 7"/>
          <p:cNvSpPr txBox="1"/>
          <p:nvPr/>
        </p:nvSpPr>
        <p:spPr>
          <a:xfrm>
            <a:off x="4190088" y="6266708"/>
            <a:ext cx="9213980" cy="2781390"/>
          </a:xfrm>
          <a:prstGeom prst="rect">
            <a:avLst/>
          </a:prstGeom>
        </p:spPr>
        <p:txBody>
          <a:bodyPr lIns="0" tIns="0" rIns="0" bIns="0" rtlCol="0" anchor="t">
            <a:spAutoFit/>
          </a:bodyPr>
          <a:lstStyle/>
          <a:p>
            <a:pPr algn="just">
              <a:lnSpc>
                <a:spcPts val="4497"/>
              </a:lnSpc>
              <a:spcBef>
                <a:spcPct val="0"/>
              </a:spcBef>
            </a:pPr>
            <a:endParaRPr/>
          </a:p>
          <a:p>
            <a:pPr algn="just">
              <a:lnSpc>
                <a:spcPts val="4497"/>
              </a:lnSpc>
              <a:spcBef>
                <a:spcPct val="0"/>
              </a:spcBef>
            </a:pPr>
            <a:endParaRPr/>
          </a:p>
          <a:p>
            <a:pPr algn="just">
              <a:lnSpc>
                <a:spcPts val="4497"/>
              </a:lnSpc>
              <a:spcBef>
                <a:spcPct val="0"/>
              </a:spcBef>
            </a:pPr>
            <a:r>
              <a:rPr lang="en-US" sz="2810" b="1">
                <a:solidFill>
                  <a:srgbClr val="FFFFFF"/>
                </a:solidFill>
                <a:latin typeface="Raleway 1 Bold"/>
                <a:ea typeface="Raleway 1 Bold"/>
                <a:cs typeface="Raleway 1 Bold"/>
                <a:sym typeface="Raleway 1 Bold"/>
              </a:rPr>
              <a:t> There is no “right” age to start dating but it does help to have tools to understand how to handle relationships with others. </a:t>
            </a:r>
          </a:p>
        </p:txBody>
      </p:sp>
      <p:sp>
        <p:nvSpPr>
          <p:cNvPr id="8" name="Freeform 8"/>
          <p:cNvSpPr/>
          <p:nvPr/>
        </p:nvSpPr>
        <p:spPr>
          <a:xfrm>
            <a:off x="13404068" y="7191865"/>
            <a:ext cx="7315200" cy="3712464"/>
          </a:xfrm>
          <a:custGeom>
            <a:avLst/>
            <a:gdLst/>
            <a:ahLst/>
            <a:cxnLst/>
            <a:rect l="l" t="t" r="r" b="b"/>
            <a:pathLst>
              <a:path w="7315200" h="3712464">
                <a:moveTo>
                  <a:pt x="0" y="0"/>
                </a:moveTo>
                <a:lnTo>
                  <a:pt x="7315200" y="0"/>
                </a:lnTo>
                <a:lnTo>
                  <a:pt x="7315200" y="3712464"/>
                </a:lnTo>
                <a:lnTo>
                  <a:pt x="0" y="37124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3929061" y="7191865"/>
            <a:ext cx="7315200" cy="3712464"/>
          </a:xfrm>
          <a:custGeom>
            <a:avLst/>
            <a:gdLst/>
            <a:ahLst/>
            <a:cxnLst/>
            <a:rect l="l" t="t" r="r" b="b"/>
            <a:pathLst>
              <a:path w="7315200" h="3712464">
                <a:moveTo>
                  <a:pt x="0" y="0"/>
                </a:moveTo>
                <a:lnTo>
                  <a:pt x="7315200" y="0"/>
                </a:lnTo>
                <a:lnTo>
                  <a:pt x="7315200" y="3712464"/>
                </a:lnTo>
                <a:lnTo>
                  <a:pt x="0" y="37124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10"/>
          <p:cNvSpPr txBox="1"/>
          <p:nvPr/>
        </p:nvSpPr>
        <p:spPr>
          <a:xfrm>
            <a:off x="1977768" y="1113425"/>
            <a:ext cx="14332465" cy="852156"/>
          </a:xfrm>
          <a:prstGeom prst="rect">
            <a:avLst/>
          </a:prstGeom>
        </p:spPr>
        <p:txBody>
          <a:bodyPr lIns="0" tIns="0" rIns="0" bIns="0" rtlCol="0" anchor="t">
            <a:spAutoFit/>
          </a:bodyPr>
          <a:lstStyle/>
          <a:p>
            <a:pPr algn="ctr">
              <a:lnSpc>
                <a:spcPts val="6859"/>
              </a:lnSpc>
            </a:pPr>
            <a:r>
              <a:rPr lang="ar-EG" sz="4899" dirty="0">
                <a:solidFill>
                  <a:srgbClr val="231F20"/>
                </a:solidFill>
                <a:latin typeface="Simplified Arabic" panose="02020603050405020304" pitchFamily="18" charset="-78"/>
                <a:ea typeface="Raleway 1"/>
                <a:cs typeface="Simplified Arabic" panose="02020603050405020304" pitchFamily="18" charset="-78"/>
                <a:sym typeface="Raleway 1"/>
              </a:rPr>
              <a:t>كيف يجد الشباب علاقاتهم؟</a:t>
            </a:r>
            <a:endParaRPr lang="en-US" sz="4899" dirty="0">
              <a:solidFill>
                <a:srgbClr val="231F20"/>
              </a:solidFill>
              <a:latin typeface="Raleway 1"/>
              <a:ea typeface="Raleway 1"/>
              <a:cs typeface="Raleway 1"/>
              <a:sym typeface="Raleway 1"/>
            </a:endParaRPr>
          </a:p>
        </p:txBody>
      </p:sp>
      <p:sp>
        <p:nvSpPr>
          <p:cNvPr id="11" name="Freeform 11"/>
          <p:cNvSpPr/>
          <p:nvPr/>
        </p:nvSpPr>
        <p:spPr>
          <a:xfrm>
            <a:off x="1931583" y="2993288"/>
            <a:ext cx="15461837" cy="1827308"/>
          </a:xfrm>
          <a:custGeom>
            <a:avLst/>
            <a:gdLst/>
            <a:ahLst/>
            <a:cxnLst/>
            <a:rect l="l" t="t" r="r" b="b"/>
            <a:pathLst>
              <a:path w="15461837" h="1827308">
                <a:moveTo>
                  <a:pt x="0" y="0"/>
                </a:moveTo>
                <a:lnTo>
                  <a:pt x="15461837" y="0"/>
                </a:lnTo>
                <a:lnTo>
                  <a:pt x="15461837" y="1827308"/>
                </a:lnTo>
                <a:lnTo>
                  <a:pt x="0" y="18273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4336769" y="3011842"/>
            <a:ext cx="9929290" cy="1166666"/>
          </a:xfrm>
          <a:prstGeom prst="rect">
            <a:avLst/>
          </a:prstGeom>
        </p:spPr>
        <p:txBody>
          <a:bodyPr lIns="0" tIns="0" rIns="0" bIns="0" rtlCol="0" anchor="t">
            <a:spAutoFit/>
          </a:bodyPr>
          <a:lstStyle/>
          <a:p>
            <a:pPr algn="ctr">
              <a:lnSpc>
                <a:spcPts val="4652"/>
              </a:lnSpc>
            </a:pPr>
            <a:r>
              <a:rPr lang="ar-EG" sz="2907" b="1" dirty="0">
                <a:solidFill>
                  <a:srgbClr val="231F20"/>
                </a:solidFill>
                <a:latin typeface="Simplified Arabic" panose="02020603050405020304" pitchFamily="18" charset="-78"/>
                <a:ea typeface="Raleway 1 Bold"/>
                <a:cs typeface="Simplified Arabic" panose="02020603050405020304" pitchFamily="18" charset="-78"/>
                <a:sym typeface="Raleway 1 Bold"/>
              </a:rPr>
              <a:t>الإعجاب: </a:t>
            </a:r>
            <a:r>
              <a:rPr lang="ar-EG" sz="2907" dirty="0">
                <a:solidFill>
                  <a:srgbClr val="231F20"/>
                </a:solidFill>
                <a:latin typeface="Simplified Arabic" panose="02020603050405020304" pitchFamily="18" charset="-78"/>
                <a:ea typeface="Raleway 1 Bold"/>
                <a:cs typeface="Simplified Arabic" panose="02020603050405020304" pitchFamily="18" charset="-78"/>
                <a:sym typeface="Raleway 1 Bold"/>
              </a:rPr>
              <a:t>شعور قوي بالحب الرومانسي، أو ارتباط جسدي بشخص </a:t>
            </a:r>
          </a:p>
          <a:p>
            <a:pPr algn="ctr">
              <a:lnSpc>
                <a:spcPts val="4652"/>
              </a:lnSpc>
            </a:pPr>
            <a:r>
              <a:rPr lang="ar-EG" sz="2907" dirty="0">
                <a:solidFill>
                  <a:srgbClr val="231F20"/>
                </a:solidFill>
                <a:latin typeface="Simplified Arabic" panose="02020603050405020304" pitchFamily="18" charset="-78"/>
                <a:ea typeface="Raleway 1 Bold"/>
                <a:cs typeface="Simplified Arabic" panose="02020603050405020304" pitchFamily="18" charset="-78"/>
                <a:sym typeface="Raleway 1 Bold"/>
              </a:rPr>
              <a:t>لا تربطك به علاقة.</a:t>
            </a:r>
            <a:endParaRPr lang="en-US" sz="2907" dirty="0">
              <a:solidFill>
                <a:srgbClr val="231F20"/>
              </a:solidFill>
              <a:latin typeface="Raleway 1"/>
              <a:ea typeface="Raleway 1"/>
              <a:cs typeface="Raleway 1"/>
              <a:sym typeface="Raleway 1"/>
            </a:endParaRPr>
          </a:p>
        </p:txBody>
      </p:sp>
      <p:sp>
        <p:nvSpPr>
          <p:cNvPr id="13" name="Freeform 13"/>
          <p:cNvSpPr/>
          <p:nvPr/>
        </p:nvSpPr>
        <p:spPr>
          <a:xfrm>
            <a:off x="4851788" y="5143500"/>
            <a:ext cx="1591734" cy="4346030"/>
          </a:xfrm>
          <a:custGeom>
            <a:avLst/>
            <a:gdLst/>
            <a:ahLst/>
            <a:cxnLst/>
            <a:rect l="l" t="t" r="r" b="b"/>
            <a:pathLst>
              <a:path w="1591734" h="4346030">
                <a:moveTo>
                  <a:pt x="0" y="0"/>
                </a:moveTo>
                <a:lnTo>
                  <a:pt x="1591733" y="0"/>
                </a:lnTo>
                <a:lnTo>
                  <a:pt x="1591733" y="4346030"/>
                </a:lnTo>
                <a:lnTo>
                  <a:pt x="0" y="4346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0762695" y="5392965"/>
            <a:ext cx="1460783" cy="4564948"/>
          </a:xfrm>
          <a:custGeom>
            <a:avLst/>
            <a:gdLst/>
            <a:ahLst/>
            <a:cxnLst/>
            <a:rect l="l" t="t" r="r" b="b"/>
            <a:pathLst>
              <a:path w="1460783" h="4564948">
                <a:moveTo>
                  <a:pt x="0" y="0"/>
                </a:moveTo>
                <a:lnTo>
                  <a:pt x="1460783" y="0"/>
                </a:lnTo>
                <a:lnTo>
                  <a:pt x="1460783" y="4564948"/>
                </a:lnTo>
                <a:lnTo>
                  <a:pt x="0" y="45649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Freeform 15"/>
          <p:cNvSpPr/>
          <p:nvPr/>
        </p:nvSpPr>
        <p:spPr>
          <a:xfrm>
            <a:off x="3951395" y="4840806"/>
            <a:ext cx="770748" cy="605388"/>
          </a:xfrm>
          <a:custGeom>
            <a:avLst/>
            <a:gdLst/>
            <a:ahLst/>
            <a:cxnLst/>
            <a:rect l="l" t="t" r="r" b="b"/>
            <a:pathLst>
              <a:path w="770748" h="605388">
                <a:moveTo>
                  <a:pt x="0" y="0"/>
                </a:moveTo>
                <a:lnTo>
                  <a:pt x="770748" y="0"/>
                </a:lnTo>
                <a:lnTo>
                  <a:pt x="770748" y="605388"/>
                </a:lnTo>
                <a:lnTo>
                  <a:pt x="0" y="6053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10975794" y="705799"/>
            <a:ext cx="6580530" cy="1139082"/>
            <a:chOff x="0" y="0"/>
            <a:chExt cx="2226007" cy="385319"/>
          </a:xfrm>
        </p:grpSpPr>
        <p:sp>
          <p:nvSpPr>
            <p:cNvPr id="3" name="Freeform 3"/>
            <p:cNvSpPr/>
            <p:nvPr/>
          </p:nvSpPr>
          <p:spPr>
            <a:xfrm>
              <a:off x="0" y="0"/>
              <a:ext cx="2226007" cy="385319"/>
            </a:xfrm>
            <a:custGeom>
              <a:avLst/>
              <a:gdLst/>
              <a:ahLst/>
              <a:cxnLst/>
              <a:rect l="l" t="t" r="r" b="b"/>
              <a:pathLst>
                <a:path w="2226007" h="385319">
                  <a:moveTo>
                    <a:pt x="0" y="0"/>
                  </a:moveTo>
                  <a:lnTo>
                    <a:pt x="2226007" y="0"/>
                  </a:lnTo>
                  <a:lnTo>
                    <a:pt x="2226007" y="385319"/>
                  </a:lnTo>
                  <a:lnTo>
                    <a:pt x="0" y="385319"/>
                  </a:lnTo>
                  <a:close/>
                </a:path>
              </a:pathLst>
            </a:custGeom>
            <a:solidFill>
              <a:srgbClr val="D9D9D9"/>
            </a:solidFill>
          </p:spPr>
          <p:txBody>
            <a:bodyPr/>
            <a:lstStyle/>
            <a:p>
              <a:endParaRPr lang="en-US"/>
            </a:p>
          </p:txBody>
        </p:sp>
      </p:grpSp>
      <p:grpSp>
        <p:nvGrpSpPr>
          <p:cNvPr id="4" name="Group 4"/>
          <p:cNvGrpSpPr/>
          <p:nvPr/>
        </p:nvGrpSpPr>
        <p:grpSpPr>
          <a:xfrm>
            <a:off x="756623" y="1000835"/>
            <a:ext cx="16487512" cy="8359865"/>
            <a:chOff x="0" y="0"/>
            <a:chExt cx="5490351" cy="2783840"/>
          </a:xfrm>
        </p:grpSpPr>
        <p:sp>
          <p:nvSpPr>
            <p:cNvPr id="5" name="Freeform 5"/>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solidFill>
          </p:spPr>
          <p:txBody>
            <a:bodyPr/>
            <a:lstStyle/>
            <a:p>
              <a:endParaRPr lang="en-US"/>
            </a:p>
          </p:txBody>
        </p:sp>
      </p:grpSp>
      <p:sp>
        <p:nvSpPr>
          <p:cNvPr id="6" name="TextBox 6"/>
          <p:cNvSpPr txBox="1"/>
          <p:nvPr/>
        </p:nvSpPr>
        <p:spPr>
          <a:xfrm>
            <a:off x="4190088" y="6266708"/>
            <a:ext cx="9213980" cy="2781390"/>
          </a:xfrm>
          <a:prstGeom prst="rect">
            <a:avLst/>
          </a:prstGeom>
        </p:spPr>
        <p:txBody>
          <a:bodyPr lIns="0" tIns="0" rIns="0" bIns="0" rtlCol="0" anchor="t">
            <a:spAutoFit/>
          </a:bodyPr>
          <a:lstStyle/>
          <a:p>
            <a:pPr algn="just">
              <a:lnSpc>
                <a:spcPts val="4497"/>
              </a:lnSpc>
              <a:spcBef>
                <a:spcPct val="0"/>
              </a:spcBef>
            </a:pPr>
            <a:endParaRPr/>
          </a:p>
          <a:p>
            <a:pPr algn="just">
              <a:lnSpc>
                <a:spcPts val="4497"/>
              </a:lnSpc>
              <a:spcBef>
                <a:spcPct val="0"/>
              </a:spcBef>
            </a:pPr>
            <a:endParaRPr/>
          </a:p>
          <a:p>
            <a:pPr algn="just">
              <a:lnSpc>
                <a:spcPts val="4497"/>
              </a:lnSpc>
              <a:spcBef>
                <a:spcPct val="0"/>
              </a:spcBef>
            </a:pPr>
            <a:r>
              <a:rPr lang="en-US" sz="2810" b="1">
                <a:solidFill>
                  <a:srgbClr val="FFFFFF"/>
                </a:solidFill>
                <a:latin typeface="Raleway 1 Bold"/>
                <a:ea typeface="Raleway 1 Bold"/>
                <a:cs typeface="Raleway 1 Bold"/>
                <a:sym typeface="Raleway 1 Bold"/>
              </a:rPr>
              <a:t> There is no “right” age to start dating but it does help to have tools to understand how to handle relationships with others. </a:t>
            </a:r>
          </a:p>
        </p:txBody>
      </p:sp>
      <p:sp>
        <p:nvSpPr>
          <p:cNvPr id="7" name="Freeform 7"/>
          <p:cNvSpPr/>
          <p:nvPr/>
        </p:nvSpPr>
        <p:spPr>
          <a:xfrm>
            <a:off x="1028700" y="5968793"/>
            <a:ext cx="4641431" cy="3196785"/>
          </a:xfrm>
          <a:custGeom>
            <a:avLst/>
            <a:gdLst/>
            <a:ahLst/>
            <a:cxnLst/>
            <a:rect l="l" t="t" r="r" b="b"/>
            <a:pathLst>
              <a:path w="4641431" h="3196785">
                <a:moveTo>
                  <a:pt x="0" y="0"/>
                </a:moveTo>
                <a:lnTo>
                  <a:pt x="4641431" y="0"/>
                </a:lnTo>
                <a:lnTo>
                  <a:pt x="4641431" y="3196785"/>
                </a:lnTo>
                <a:lnTo>
                  <a:pt x="0" y="31967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7835791" y="6436684"/>
            <a:ext cx="2616418" cy="2616418"/>
          </a:xfrm>
          <a:custGeom>
            <a:avLst/>
            <a:gdLst/>
            <a:ahLst/>
            <a:cxnLst/>
            <a:rect l="l" t="t" r="r" b="b"/>
            <a:pathLst>
              <a:path w="2616418" h="2616418">
                <a:moveTo>
                  <a:pt x="0" y="0"/>
                </a:moveTo>
                <a:lnTo>
                  <a:pt x="2616418" y="0"/>
                </a:lnTo>
                <a:lnTo>
                  <a:pt x="2616418" y="2616418"/>
                </a:lnTo>
                <a:lnTo>
                  <a:pt x="0" y="26164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3426721" y="5876071"/>
            <a:ext cx="2877969" cy="3382229"/>
          </a:xfrm>
          <a:custGeom>
            <a:avLst/>
            <a:gdLst/>
            <a:ahLst/>
            <a:cxnLst/>
            <a:rect l="l" t="t" r="r" b="b"/>
            <a:pathLst>
              <a:path w="2877969" h="3382229">
                <a:moveTo>
                  <a:pt x="0" y="0"/>
                </a:moveTo>
                <a:lnTo>
                  <a:pt x="2877969" y="0"/>
                </a:lnTo>
                <a:lnTo>
                  <a:pt x="2877969" y="3382229"/>
                </a:lnTo>
                <a:lnTo>
                  <a:pt x="0" y="3382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217478" y="8938881"/>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8"/>
            <a:stretch>
              <a:fillRect/>
            </a:stretch>
          </a:blipFill>
        </p:spPr>
        <p:txBody>
          <a:bodyPr/>
          <a:lstStyle/>
          <a:p>
            <a:endParaRPr lang="en-US"/>
          </a:p>
        </p:txBody>
      </p:sp>
      <p:sp>
        <p:nvSpPr>
          <p:cNvPr id="11" name="TextBox 11"/>
          <p:cNvSpPr txBox="1"/>
          <p:nvPr/>
        </p:nvSpPr>
        <p:spPr>
          <a:xfrm>
            <a:off x="4404181" y="1879871"/>
            <a:ext cx="9479638" cy="579714"/>
          </a:xfrm>
          <a:prstGeom prst="rect">
            <a:avLst/>
          </a:prstGeom>
        </p:spPr>
        <p:txBody>
          <a:bodyPr lIns="0" tIns="0" rIns="0" bIns="0" rtlCol="0" anchor="t">
            <a:spAutoFit/>
          </a:bodyPr>
          <a:lstStyle/>
          <a:p>
            <a:pPr algn="ctr">
              <a:lnSpc>
                <a:spcPts val="4736"/>
              </a:lnSpc>
            </a:pPr>
            <a:r>
              <a:rPr lang="en-US" sz="2960" b="1">
                <a:solidFill>
                  <a:srgbClr val="FFFFFF"/>
                </a:solidFill>
                <a:latin typeface="Raleway 1 Bold"/>
                <a:ea typeface="Raleway 1 Bold"/>
                <a:cs typeface="Raleway 1 Bold"/>
                <a:sym typeface="Raleway 1 Bold"/>
              </a:rPr>
              <a:t>Not all young people are dating or in relationships...</a:t>
            </a:r>
          </a:p>
        </p:txBody>
      </p:sp>
      <p:sp>
        <p:nvSpPr>
          <p:cNvPr id="12" name="TextBox 12"/>
          <p:cNvSpPr txBox="1"/>
          <p:nvPr/>
        </p:nvSpPr>
        <p:spPr>
          <a:xfrm>
            <a:off x="2953205" y="1151515"/>
            <a:ext cx="12094348" cy="852156"/>
          </a:xfrm>
          <a:prstGeom prst="rect">
            <a:avLst/>
          </a:prstGeom>
        </p:spPr>
        <p:txBody>
          <a:bodyPr lIns="0" tIns="0" rIns="0" bIns="0" rtlCol="0" anchor="t">
            <a:spAutoFit/>
          </a:bodyPr>
          <a:lstStyle/>
          <a:p>
            <a:pPr marL="0" marR="0" lvl="0" indent="0" algn="ctr" defTabSz="914400" rtl="0" eaLnBrk="1" fontAlgn="auto" latinLnBrk="0" hangingPunct="1">
              <a:lnSpc>
                <a:spcPts val="6859"/>
              </a:lnSpc>
              <a:spcBef>
                <a:spcPts val="0"/>
              </a:spcBef>
              <a:spcAft>
                <a:spcPts val="0"/>
              </a:spcAft>
              <a:buClrTx/>
              <a:buSzTx/>
              <a:buFontTx/>
              <a:buNone/>
              <a:tabLst/>
              <a:defRPr/>
            </a:pPr>
            <a:r>
              <a:rPr kumimoji="0" lang="ar-EG" sz="4899" b="0" i="0" u="none" strike="noStrike" kern="1200" cap="none" spc="0" normalizeH="0" baseline="0" noProof="0" dirty="0">
                <a:ln>
                  <a:noFill/>
                </a:ln>
                <a:solidFill>
                  <a:srgbClr val="231F20"/>
                </a:solidFill>
                <a:effectLst/>
                <a:uLnTx/>
                <a:uFillTx/>
                <a:latin typeface="Simplified Arabic" panose="02020603050405020304" pitchFamily="18" charset="-78"/>
                <a:ea typeface="Raleway 1"/>
                <a:cs typeface="Simplified Arabic" panose="02020603050405020304" pitchFamily="18" charset="-78"/>
                <a:sym typeface="Raleway 1"/>
              </a:rPr>
              <a:t>كيف يجد الشباب علاقاتهم؟</a:t>
            </a:r>
            <a:endParaRPr kumimoji="0" lang="en-US" sz="4899" b="0" i="0" u="none" strike="noStrike" kern="1200" cap="none" spc="0" normalizeH="0" baseline="0" noProof="0" dirty="0">
              <a:ln>
                <a:noFill/>
              </a:ln>
              <a:solidFill>
                <a:srgbClr val="231F20"/>
              </a:solidFill>
              <a:effectLst/>
              <a:uLnTx/>
              <a:uFillTx/>
              <a:latin typeface="Raleway 1"/>
              <a:ea typeface="Raleway 1"/>
              <a:cs typeface="Raleway 1"/>
              <a:sym typeface="Raleway 1"/>
            </a:endParaRPr>
          </a:p>
        </p:txBody>
      </p:sp>
      <p:sp>
        <p:nvSpPr>
          <p:cNvPr id="13" name="TextBox 13"/>
          <p:cNvSpPr txBox="1"/>
          <p:nvPr/>
        </p:nvSpPr>
        <p:spPr>
          <a:xfrm>
            <a:off x="1808201" y="3945376"/>
            <a:ext cx="1964308" cy="865622"/>
          </a:xfrm>
          <a:prstGeom prst="rect">
            <a:avLst/>
          </a:prstGeom>
        </p:spPr>
        <p:txBody>
          <a:bodyPr lIns="0" tIns="0" rIns="0" bIns="0" rtlCol="0" anchor="t">
            <a:spAutoFit/>
          </a:bodyPr>
          <a:lstStyle/>
          <a:p>
            <a:pPr algn="ctr">
              <a:lnSpc>
                <a:spcPts val="7200"/>
              </a:lnSpc>
              <a:spcBef>
                <a:spcPct val="0"/>
              </a:spcBef>
            </a:pPr>
            <a:r>
              <a:rPr lang="ar-EG" sz="4500" dirty="0">
                <a:solidFill>
                  <a:srgbClr val="000000"/>
                </a:solidFill>
                <a:latin typeface="Simplified Arabic" panose="02020603050405020304" pitchFamily="18" charset="-78"/>
                <a:ea typeface="Raleway 1"/>
                <a:cs typeface="Simplified Arabic" panose="02020603050405020304" pitchFamily="18" charset="-78"/>
                <a:sym typeface="Raleway 1"/>
              </a:rPr>
              <a:t>الأصدقاء</a:t>
            </a:r>
            <a:endParaRPr lang="en-US" sz="4500"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
        <p:nvSpPr>
          <p:cNvPr id="14" name="TextBox 14"/>
          <p:cNvSpPr txBox="1"/>
          <p:nvPr/>
        </p:nvSpPr>
        <p:spPr>
          <a:xfrm>
            <a:off x="7516023" y="3945376"/>
            <a:ext cx="3366195" cy="1788951"/>
          </a:xfrm>
          <a:prstGeom prst="rect">
            <a:avLst/>
          </a:prstGeom>
        </p:spPr>
        <p:txBody>
          <a:bodyPr lIns="0" tIns="0" rIns="0" bIns="0" rtlCol="0" anchor="t">
            <a:spAutoFit/>
          </a:bodyPr>
          <a:lstStyle/>
          <a:p>
            <a:pPr algn="ctr">
              <a:lnSpc>
                <a:spcPts val="7200"/>
              </a:lnSpc>
              <a:spcBef>
                <a:spcPct val="0"/>
              </a:spcBef>
            </a:pPr>
            <a:r>
              <a:rPr lang="ar-EG" sz="4500" dirty="0">
                <a:solidFill>
                  <a:srgbClr val="000000"/>
                </a:solidFill>
                <a:latin typeface="Simplified Arabic" panose="02020603050405020304" pitchFamily="18" charset="-78"/>
                <a:ea typeface="Raleway 1"/>
                <a:cs typeface="Simplified Arabic" panose="02020603050405020304" pitchFamily="18" charset="-78"/>
                <a:sym typeface="Raleway 1"/>
              </a:rPr>
              <a:t>وسائل التواصل الاجتماعي</a:t>
            </a:r>
            <a:endParaRPr lang="en-US" sz="4500"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
        <p:nvSpPr>
          <p:cNvPr id="15" name="TextBox 15"/>
          <p:cNvSpPr txBox="1"/>
          <p:nvPr/>
        </p:nvSpPr>
        <p:spPr>
          <a:xfrm>
            <a:off x="13383654" y="3945376"/>
            <a:ext cx="2205484" cy="865622"/>
          </a:xfrm>
          <a:prstGeom prst="rect">
            <a:avLst/>
          </a:prstGeom>
        </p:spPr>
        <p:txBody>
          <a:bodyPr lIns="0" tIns="0" rIns="0" bIns="0" rtlCol="0" anchor="t">
            <a:spAutoFit/>
          </a:bodyPr>
          <a:lstStyle/>
          <a:p>
            <a:pPr algn="ctr">
              <a:lnSpc>
                <a:spcPts val="7200"/>
              </a:lnSpc>
              <a:spcBef>
                <a:spcPct val="0"/>
              </a:spcBef>
            </a:pPr>
            <a:r>
              <a:rPr lang="ar-EG" sz="4500" dirty="0">
                <a:solidFill>
                  <a:srgbClr val="000000"/>
                </a:solidFill>
                <a:latin typeface="Simplified Arabic" panose="02020603050405020304" pitchFamily="18" charset="-78"/>
                <a:ea typeface="Raleway 1"/>
                <a:cs typeface="Simplified Arabic" panose="02020603050405020304" pitchFamily="18" charset="-78"/>
                <a:sym typeface="Raleway 1"/>
              </a:rPr>
              <a:t>الهوايات</a:t>
            </a:r>
            <a:endParaRPr lang="en-US" sz="4500" dirty="0">
              <a:solidFill>
                <a:srgbClr val="000000"/>
              </a:solidFill>
              <a:latin typeface="Simplified Arabic" panose="02020603050405020304" pitchFamily="18" charset="-78"/>
              <a:ea typeface="Raleway 1"/>
              <a:cs typeface="Simplified Arabic" panose="02020603050405020304" pitchFamily="18" charset="-78"/>
              <a:sym typeface="Raleway 1"/>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4452064" y="4468460"/>
            <a:ext cx="2829498" cy="2492192"/>
            <a:chOff x="0" y="0"/>
            <a:chExt cx="3772664" cy="3322922"/>
          </a:xfrm>
        </p:grpSpPr>
        <p:sp>
          <p:nvSpPr>
            <p:cNvPr id="3" name="Freeform 3"/>
            <p:cNvSpPr/>
            <p:nvPr/>
          </p:nvSpPr>
          <p:spPr>
            <a:xfrm>
              <a:off x="1463806" y="0"/>
              <a:ext cx="2308859" cy="1734089"/>
            </a:xfrm>
            <a:custGeom>
              <a:avLst/>
              <a:gdLst/>
              <a:ahLst/>
              <a:cxnLst/>
              <a:rect l="l" t="t" r="r" b="b"/>
              <a:pathLst>
                <a:path w="2308859" h="1734089">
                  <a:moveTo>
                    <a:pt x="0" y="0"/>
                  </a:moveTo>
                  <a:lnTo>
                    <a:pt x="2308858" y="0"/>
                  </a:lnTo>
                  <a:lnTo>
                    <a:pt x="2308858" y="1734089"/>
                  </a:lnTo>
                  <a:lnTo>
                    <a:pt x="0" y="17340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1284695"/>
              <a:ext cx="2142683" cy="2038227"/>
            </a:xfrm>
            <a:custGeom>
              <a:avLst/>
              <a:gdLst/>
              <a:ahLst/>
              <a:cxnLst/>
              <a:rect l="l" t="t" r="r" b="b"/>
              <a:pathLst>
                <a:path w="2142683" h="2038227">
                  <a:moveTo>
                    <a:pt x="0" y="0"/>
                  </a:moveTo>
                  <a:lnTo>
                    <a:pt x="2142683" y="0"/>
                  </a:lnTo>
                  <a:lnTo>
                    <a:pt x="2142683" y="2038227"/>
                  </a:lnTo>
                  <a:lnTo>
                    <a:pt x="0" y="2038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280556" y="9002130"/>
            <a:ext cx="2431216" cy="1122739"/>
          </a:xfrm>
          <a:custGeom>
            <a:avLst/>
            <a:gdLst/>
            <a:ahLst/>
            <a:cxnLst/>
            <a:rect l="l" t="t" r="r" b="b"/>
            <a:pathLst>
              <a:path w="2431216" h="1122739">
                <a:moveTo>
                  <a:pt x="0" y="0"/>
                </a:moveTo>
                <a:lnTo>
                  <a:pt x="2431216" y="0"/>
                </a:lnTo>
                <a:lnTo>
                  <a:pt x="2431216" y="1122739"/>
                </a:lnTo>
                <a:lnTo>
                  <a:pt x="0" y="112273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2284974" y="2911617"/>
            <a:ext cx="13421543" cy="3408690"/>
          </a:xfrm>
          <a:prstGeom prst="rect">
            <a:avLst/>
          </a:prstGeom>
        </p:spPr>
        <p:txBody>
          <a:bodyPr lIns="0" tIns="0" rIns="0" bIns="0" rtlCol="0" anchor="t">
            <a:spAutoFit/>
          </a:bodyPr>
          <a:lstStyle/>
          <a:p>
            <a:pPr algn="ctr">
              <a:lnSpc>
                <a:spcPts val="9239"/>
              </a:lnSpc>
            </a:pPr>
            <a:r>
              <a:rPr lang="ar-EG" sz="6599" dirty="0">
                <a:solidFill>
                  <a:srgbClr val="FFFFFF"/>
                </a:solidFill>
                <a:latin typeface="Simplified Arabic" panose="02020603050405020304" pitchFamily="18" charset="-78"/>
                <a:ea typeface="Gothic A1 Black"/>
                <a:cs typeface="Simplified Arabic" panose="02020603050405020304" pitchFamily="18" charset="-78"/>
                <a:sym typeface="Gothic A1 Black"/>
              </a:rPr>
              <a:t>ورشة العمل الثانية: مراجعة</a:t>
            </a:r>
            <a:endParaRPr lang="en-US" sz="6599" dirty="0">
              <a:solidFill>
                <a:srgbClr val="FFFFFF"/>
              </a:solidFill>
              <a:latin typeface="Simplified Arabic" panose="02020603050405020304" pitchFamily="18" charset="-78"/>
              <a:ea typeface="Gothic A1 Black"/>
              <a:cs typeface="Simplified Arabic" panose="02020603050405020304" pitchFamily="18" charset="-78"/>
              <a:sym typeface="Gothic A1 Black"/>
            </a:endParaRPr>
          </a:p>
          <a:p>
            <a:pPr algn="l">
              <a:lnSpc>
                <a:spcPts val="9239"/>
              </a:lnSpc>
            </a:pPr>
            <a:endParaRPr lang="en-US" sz="6599" dirty="0">
              <a:solidFill>
                <a:srgbClr val="FFFFFF"/>
              </a:solidFill>
              <a:latin typeface="Gothic A1 Black"/>
              <a:ea typeface="Gothic A1 Black"/>
              <a:cs typeface="Gothic A1 Black"/>
              <a:sym typeface="Gothic A1 Black"/>
            </a:endParaRPr>
          </a:p>
          <a:p>
            <a:pPr algn="l">
              <a:lnSpc>
                <a:spcPts val="9239"/>
              </a:lnSpc>
            </a:pPr>
            <a:endParaRPr lang="en-US" sz="6599" dirty="0">
              <a:solidFill>
                <a:srgbClr val="FFFFFF"/>
              </a:solidFill>
              <a:latin typeface="Gothic A1 Black"/>
              <a:ea typeface="Gothic A1 Black"/>
              <a:cs typeface="Gothic A1 Black"/>
              <a:sym typeface="Gothic A1 Black"/>
            </a:endParaRPr>
          </a:p>
        </p:txBody>
      </p:sp>
      <p:sp>
        <p:nvSpPr>
          <p:cNvPr id="7" name="Freeform 7"/>
          <p:cNvSpPr/>
          <p:nvPr/>
        </p:nvSpPr>
        <p:spPr>
          <a:xfrm>
            <a:off x="6300183" y="5241818"/>
            <a:ext cx="5391123" cy="3437666"/>
          </a:xfrm>
          <a:custGeom>
            <a:avLst/>
            <a:gdLst/>
            <a:ahLst/>
            <a:cxnLst/>
            <a:rect l="l" t="t" r="r" b="b"/>
            <a:pathLst>
              <a:path w="5391123" h="3437666">
                <a:moveTo>
                  <a:pt x="0" y="0"/>
                </a:moveTo>
                <a:lnTo>
                  <a:pt x="5391124" y="0"/>
                </a:lnTo>
                <a:lnTo>
                  <a:pt x="5391124" y="3437666"/>
                </a:lnTo>
                <a:lnTo>
                  <a:pt x="0" y="3437666"/>
                </a:lnTo>
                <a:lnTo>
                  <a:pt x="0" y="0"/>
                </a:lnTo>
                <a:close/>
              </a:path>
            </a:pathLst>
          </a:custGeom>
          <a:blipFill>
            <a:blip r:embed="rId7"/>
            <a:stretch>
              <a:fillRect t="-32394" b="-24430"/>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grpSp>
        <p:nvGrpSpPr>
          <p:cNvPr id="2" name="Group 2"/>
          <p:cNvGrpSpPr/>
          <p:nvPr/>
        </p:nvGrpSpPr>
        <p:grpSpPr>
          <a:xfrm>
            <a:off x="4452064" y="4468460"/>
            <a:ext cx="2829498" cy="2492192"/>
            <a:chOff x="0" y="0"/>
            <a:chExt cx="3772664" cy="3322922"/>
          </a:xfrm>
        </p:grpSpPr>
        <p:sp>
          <p:nvSpPr>
            <p:cNvPr id="3" name="Freeform 3"/>
            <p:cNvSpPr/>
            <p:nvPr/>
          </p:nvSpPr>
          <p:spPr>
            <a:xfrm>
              <a:off x="1463806" y="0"/>
              <a:ext cx="2308859" cy="1734089"/>
            </a:xfrm>
            <a:custGeom>
              <a:avLst/>
              <a:gdLst/>
              <a:ahLst/>
              <a:cxnLst/>
              <a:rect l="l" t="t" r="r" b="b"/>
              <a:pathLst>
                <a:path w="2308859" h="1734089">
                  <a:moveTo>
                    <a:pt x="0" y="0"/>
                  </a:moveTo>
                  <a:lnTo>
                    <a:pt x="2308858" y="0"/>
                  </a:lnTo>
                  <a:lnTo>
                    <a:pt x="2308858" y="1734089"/>
                  </a:lnTo>
                  <a:lnTo>
                    <a:pt x="0" y="17340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0" y="1284695"/>
              <a:ext cx="2142683" cy="2038227"/>
            </a:xfrm>
            <a:custGeom>
              <a:avLst/>
              <a:gdLst/>
              <a:ahLst/>
              <a:cxnLst/>
              <a:rect l="l" t="t" r="r" b="b"/>
              <a:pathLst>
                <a:path w="2142683" h="2038227">
                  <a:moveTo>
                    <a:pt x="0" y="0"/>
                  </a:moveTo>
                  <a:lnTo>
                    <a:pt x="2142683" y="0"/>
                  </a:lnTo>
                  <a:lnTo>
                    <a:pt x="2142683" y="2038227"/>
                  </a:lnTo>
                  <a:lnTo>
                    <a:pt x="0" y="20382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330310"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442953" y="2578709"/>
            <a:ext cx="15402093" cy="3556936"/>
          </a:xfrm>
          <a:prstGeom prst="rect">
            <a:avLst/>
          </a:prstGeom>
        </p:spPr>
        <p:txBody>
          <a:bodyPr lIns="0" tIns="0" rIns="0" bIns="0" rtlCol="0" anchor="t">
            <a:spAutoFit/>
          </a:bodyPr>
          <a:lstStyle/>
          <a:p>
            <a:pPr algn="ctr">
              <a:lnSpc>
                <a:spcPts val="9639"/>
              </a:lnSpc>
            </a:pPr>
            <a:r>
              <a:rPr kumimoji="0" lang="ar-EG" sz="44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sym typeface="Gothic A1 Medium Bold"/>
              </a:rPr>
              <a:t>صواب أم خطأ: العلاقة العذرية (الأفلاطونية) </a:t>
            </a:r>
          </a:p>
          <a:p>
            <a:pPr algn="ctr">
              <a:lnSpc>
                <a:spcPts val="9639"/>
              </a:lnSpc>
            </a:pPr>
            <a:r>
              <a:rPr kumimoji="0" lang="ar-EG" sz="44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sym typeface="Gothic A1 Medium Bold"/>
              </a:rPr>
              <a:t>هي علاقة ليست جنسية أو رومانسية.</a:t>
            </a:r>
            <a:endParaRPr lang="en-US" sz="4400" dirty="0">
              <a:solidFill>
                <a:schemeClr val="bg1"/>
              </a:solidFill>
              <a:latin typeface="Gothic A1 Black"/>
              <a:ea typeface="Gothic A1 Black"/>
              <a:cs typeface="Gothic A1 Black"/>
              <a:sym typeface="Gothic A1 Black"/>
            </a:endParaRPr>
          </a:p>
          <a:p>
            <a:pPr algn="l">
              <a:lnSpc>
                <a:spcPts val="9639"/>
              </a:lnSpc>
            </a:pPr>
            <a:endParaRPr lang="en-US" sz="6885" dirty="0">
              <a:solidFill>
                <a:srgbClr val="FFFFFF"/>
              </a:solidFill>
              <a:latin typeface="Gothic A1 Black"/>
              <a:ea typeface="Gothic A1 Black"/>
              <a:cs typeface="Gothic A1 Black"/>
              <a:sym typeface="Gothic A1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320" y="330985"/>
            <a:ext cx="18288000" cy="2033121"/>
          </a:xfrm>
          <a:prstGeom prst="rect">
            <a:avLst/>
          </a:prstGeom>
        </p:spPr>
        <p:txBody>
          <a:bodyPr lIns="0" tIns="0" rIns="0" bIns="0" rtlCol="0" anchor="t">
            <a:spAutoFit/>
          </a:bodyPr>
          <a:lstStyle/>
          <a:p>
            <a:pPr marL="0" marR="0" lvl="0" indent="0" algn="ctr" defTabSz="914400" rtl="1" eaLnBrk="1" fontAlgn="auto" latinLnBrk="0" hangingPunct="1">
              <a:lnSpc>
                <a:spcPts val="8260"/>
              </a:lnSpc>
              <a:spcBef>
                <a:spcPts val="0"/>
              </a:spcBef>
              <a:spcAft>
                <a:spcPts val="0"/>
              </a:spcAft>
              <a:buClrTx/>
              <a:buSzTx/>
              <a:buFontTx/>
              <a:buNone/>
              <a:tabLst/>
              <a:defRPr/>
            </a:pPr>
            <a:r>
              <a:rPr kumimoji="0" lang="ar" sz="6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القيم التي سنتمسك بها في </a:t>
            </a:r>
            <a:endParaRPr kumimoji="0" lang="ar-EG" sz="6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ctr" defTabSz="914400" rtl="1" eaLnBrk="1" fontAlgn="auto" latinLnBrk="0" hangingPunct="1">
              <a:lnSpc>
                <a:spcPts val="8260"/>
              </a:lnSpc>
              <a:spcBef>
                <a:spcPts val="0"/>
              </a:spcBef>
              <a:spcAft>
                <a:spcPts val="0"/>
              </a:spcAft>
              <a:buClrTx/>
              <a:buSzTx/>
              <a:buFontTx/>
              <a:buNone/>
              <a:tabLst/>
              <a:defRPr/>
            </a:pPr>
            <a:r>
              <a:rPr kumimoji="0" lang="ar" sz="6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هذه الورش</a:t>
            </a:r>
            <a:endParaRPr kumimoji="0" lang="en-US" sz="5900" b="1" i="0" u="none" strike="noStrike" kern="1200" cap="none" spc="0" normalizeH="0" baseline="0" noProof="0" dirty="0">
              <a:ln>
                <a:noFill/>
              </a:ln>
              <a:solidFill>
                <a:srgbClr val="000000"/>
              </a:solidFill>
              <a:effectLst/>
              <a:uLnTx/>
              <a:uFillTx/>
              <a:latin typeface="Gothic A1 Black"/>
              <a:ea typeface="Gothic A1 Black"/>
              <a:cs typeface="Gothic A1 Black"/>
              <a:sym typeface="Gothic A1 Black"/>
            </a:endParaRPr>
          </a:p>
        </p:txBody>
      </p:sp>
      <p:sp>
        <p:nvSpPr>
          <p:cNvPr id="3" name="AutoShape 3"/>
          <p:cNvSpPr/>
          <p:nvPr/>
        </p:nvSpPr>
        <p:spPr>
          <a:xfrm flipV="1">
            <a:off x="5909709" y="2920660"/>
            <a:ext cx="6468582" cy="47317"/>
          </a:xfrm>
          <a:prstGeom prst="line">
            <a:avLst/>
          </a:prstGeom>
          <a:ln w="123825" cap="rnd">
            <a:solidFill>
              <a:srgbClr val="4675B8"/>
            </a:solidFill>
            <a:prstDash val="solid"/>
            <a:headEnd type="none" w="sm" len="sm"/>
            <a:tailEnd type="none" w="sm" len="sm"/>
          </a:ln>
        </p:spPr>
        <p:txBody>
          <a:bodyPr/>
          <a:lstStyle/>
          <a:p>
            <a:endParaRPr lang="en-US"/>
          </a:p>
        </p:txBody>
      </p:sp>
      <p:sp>
        <p:nvSpPr>
          <p:cNvPr id="4" name="TextBox 4"/>
          <p:cNvSpPr txBox="1"/>
          <p:nvPr/>
        </p:nvSpPr>
        <p:spPr>
          <a:xfrm>
            <a:off x="2302545" y="3620870"/>
            <a:ext cx="4403056" cy="1125373"/>
          </a:xfrm>
          <a:prstGeom prst="rect">
            <a:avLst/>
          </a:prstGeom>
        </p:spPr>
        <p:txBody>
          <a:bodyPr wrap="square" lIns="0" tIns="0" rIns="0" bIns="0" rtlCol="0" anchor="t">
            <a:spAutoFit/>
          </a:bodyPr>
          <a:lstStyle/>
          <a:p>
            <a:pPr marL="0" marR="0" lvl="0" indent="0" algn="r" defTabSz="914400" rtl="1" eaLnBrk="1" fontAlgn="auto" latinLnBrk="0" hangingPunct="1">
              <a:lnSpc>
                <a:spcPct val="100000"/>
              </a:lnSpc>
              <a:spcBef>
                <a:spcPts val="0"/>
              </a:spcBef>
              <a:spcAft>
                <a:spcPts val="0"/>
              </a:spcAft>
              <a:buClrTx/>
              <a:buSzPct val="100000"/>
              <a:buFontTx/>
              <a:buNone/>
              <a:tabLst/>
              <a:defRPr/>
            </a:pPr>
            <a:r>
              <a:rPr kumimoji="0" lang="ar-EG" sz="2400" b="0" i="0" u="none" strike="noStrike" kern="120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rPr>
              <a:t> احترام وجهات نظر الآخرين </a:t>
            </a:r>
          </a:p>
          <a:p>
            <a:pPr marL="0" marR="0" lvl="0" indent="0" algn="r" defTabSz="914400" rtl="1" eaLnBrk="1" fontAlgn="auto" latinLnBrk="0" hangingPunct="1">
              <a:lnSpc>
                <a:spcPct val="100000"/>
              </a:lnSpc>
              <a:spcBef>
                <a:spcPts val="0"/>
              </a:spcBef>
              <a:spcAft>
                <a:spcPts val="0"/>
              </a:spcAft>
              <a:buClrTx/>
              <a:buSzPct val="100000"/>
              <a:buFontTx/>
              <a:buNone/>
              <a:tabLst/>
              <a:defRPr/>
            </a:pPr>
            <a:r>
              <a:rPr kumimoji="0" lang="ar-EG" sz="2400" b="0" i="0" u="none" strike="noStrike" kern="120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rPr>
              <a:t>حتى لو كانت مختلفة عن وجهة نظرك</a:t>
            </a:r>
            <a:r>
              <a:rPr kumimoji="0" lang="ar-EG"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ctr" defTabSz="914400" rtl="0" eaLnBrk="1" fontAlgn="auto" latinLnBrk="0" hangingPunct="1">
              <a:lnSpc>
                <a:spcPts val="3359"/>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othic A1 Medium Bold"/>
              <a:ea typeface="Gothic A1 Medium Bold"/>
              <a:cs typeface="Gothic A1 Medium Bold"/>
              <a:sym typeface="Gothic A1 Medium Bold"/>
            </a:endParaRPr>
          </a:p>
        </p:txBody>
      </p:sp>
      <p:sp>
        <p:nvSpPr>
          <p:cNvPr id="5" name="TextBox 5"/>
          <p:cNvSpPr txBox="1"/>
          <p:nvPr/>
        </p:nvSpPr>
        <p:spPr>
          <a:xfrm>
            <a:off x="12428457" y="3620870"/>
            <a:ext cx="4830843" cy="861774"/>
          </a:xfrm>
          <a:prstGeom prst="rect">
            <a:avLst/>
          </a:prstGeom>
        </p:spPr>
        <p:txBody>
          <a:bodyPr lIns="0" tIns="0" rIns="0" bIns="0" rtlCol="0" anchor="t">
            <a:spAutoFit/>
          </a:bodyPr>
          <a:lstStyle/>
          <a:p>
            <a:pPr marL="0" marR="0" lvl="0" indent="0" algn="r" defTabSz="914400" rtl="1" eaLnBrk="1" fontAlgn="auto" latinLnBrk="0" hangingPunct="1">
              <a:lnSpc>
                <a:spcPct val="100000"/>
              </a:lnSpc>
              <a:spcBef>
                <a:spcPts val="0"/>
              </a:spcBef>
              <a:spcAft>
                <a:spcPts val="0"/>
              </a:spcAft>
              <a:buClrTx/>
              <a:buSzPts val="1800"/>
              <a:buFontTx/>
              <a:buNone/>
              <a:tabLst/>
              <a:defRPr/>
            </a:pPr>
            <a:r>
              <a:rPr kumimoji="0" lang="ar-EG" sz="2800" b="0" i="0" u="none" strike="noStrike" kern="120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rPr>
              <a:t> دعونا نستمع لبعضنا البعض </a:t>
            </a:r>
          </a:p>
          <a:p>
            <a:pPr marL="0" marR="0" lvl="0" indent="0" algn="r" defTabSz="914400" rtl="1" eaLnBrk="1" fontAlgn="auto" latinLnBrk="0" hangingPunct="1">
              <a:lnSpc>
                <a:spcPct val="100000"/>
              </a:lnSpc>
              <a:spcBef>
                <a:spcPts val="0"/>
              </a:spcBef>
              <a:spcAft>
                <a:spcPts val="0"/>
              </a:spcAft>
              <a:buClrTx/>
              <a:buSzPts val="1800"/>
              <a:buFontTx/>
              <a:buNone/>
              <a:tabLst/>
              <a:defRPr/>
            </a:pPr>
            <a:r>
              <a:rPr kumimoji="0" lang="ar-EG" sz="2800" b="0" i="0" u="none" strike="noStrike" kern="120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rPr>
              <a:t>عندما يشارك أحدنا.</a:t>
            </a:r>
            <a:endParaRPr kumimoji="0" lang="ar-EG" sz="2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 name="TextBox 6"/>
          <p:cNvSpPr txBox="1"/>
          <p:nvPr/>
        </p:nvSpPr>
        <p:spPr>
          <a:xfrm>
            <a:off x="2827692" y="5692266"/>
            <a:ext cx="3584972" cy="478272"/>
          </a:xfrm>
          <a:prstGeom prst="rect">
            <a:avLst/>
          </a:prstGeom>
        </p:spPr>
        <p:txBody>
          <a:bodyPr lIns="0" tIns="0" rIns="0" bIns="0" rtlCol="0" anchor="t">
            <a:spAutoFit/>
          </a:bodyPr>
          <a:lstStyle/>
          <a:p>
            <a:pPr marL="0" marR="0" lvl="0" indent="0" algn="r" defTabSz="914400" rtl="1" eaLnBrk="1" fontAlgn="auto" latinLnBrk="0" hangingPunct="1">
              <a:lnSpc>
                <a:spcPct val="111000"/>
              </a:lnSpc>
              <a:spcBef>
                <a:spcPts val="0"/>
              </a:spcBef>
              <a:spcAft>
                <a:spcPts val="0"/>
              </a:spcAft>
              <a:buClr>
                <a:srgbClr val="5B4A5B"/>
              </a:buClr>
              <a:buSzPts val="1400"/>
              <a:buFont typeface="Corbel"/>
              <a:buNone/>
              <a:tabLst/>
              <a:defRPr/>
            </a:pPr>
            <a:r>
              <a:rPr kumimoji="0" lang="ar-EG" sz="2800" b="0" i="0" u="none" strike="noStrike" kern="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sym typeface="Calibri"/>
              </a:rPr>
              <a:t>دعونا ندعم بعضنا البعض.</a:t>
            </a:r>
          </a:p>
        </p:txBody>
      </p:sp>
      <p:sp>
        <p:nvSpPr>
          <p:cNvPr id="7" name="TextBox 7"/>
          <p:cNvSpPr txBox="1"/>
          <p:nvPr/>
        </p:nvSpPr>
        <p:spPr>
          <a:xfrm>
            <a:off x="12910155" y="7839668"/>
            <a:ext cx="4172548" cy="861774"/>
          </a:xfrm>
          <a:prstGeom prst="rect">
            <a:avLst/>
          </a:prstGeom>
        </p:spPr>
        <p:txBody>
          <a:bodyPr lIns="0" tIns="0" rIns="0" bIns="0" rtlCol="0" anchor="t">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2800" b="0" i="0" u="none" strike="noStrike" kern="120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rPr>
              <a:t>هذا مكان آمن ومفتوح. ما يقال هنا يبقى هنا.</a:t>
            </a:r>
          </a:p>
        </p:txBody>
      </p:sp>
      <p:sp>
        <p:nvSpPr>
          <p:cNvPr id="8" name="TextBox 8"/>
          <p:cNvSpPr txBox="1"/>
          <p:nvPr/>
        </p:nvSpPr>
        <p:spPr>
          <a:xfrm>
            <a:off x="12910155" y="5692266"/>
            <a:ext cx="3867448" cy="369332"/>
          </a:xfrm>
          <a:prstGeom prst="rect">
            <a:avLst/>
          </a:prstGeom>
        </p:spPr>
        <p:txBody>
          <a:bodyPr lIns="0" tIns="0" rIns="0" bIns="0" rtlCol="0" anchor="t">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EG" sz="2400" b="0" i="0" u="none" strike="noStrike" kern="1200" cap="none" spc="0" normalizeH="0" baseline="0" noProof="0" dirty="0">
                <a:ln>
                  <a:noFill/>
                </a:ln>
                <a:solidFill>
                  <a:prstClr val="black"/>
                </a:solidFill>
                <a:effectLst/>
                <a:uLnTx/>
                <a:uFillTx/>
                <a:latin typeface="Simplified Arabic" panose="02020603050405020304" pitchFamily="18" charset="-78"/>
                <a:ea typeface="+mn-ea"/>
                <a:cs typeface="Simplified Arabic" panose="02020603050405020304" pitchFamily="18" charset="-78"/>
              </a:rPr>
              <a:t>دعونا نتعلم شيئًا جديدًا.</a:t>
            </a:r>
          </a:p>
        </p:txBody>
      </p:sp>
      <p:sp>
        <p:nvSpPr>
          <p:cNvPr id="9" name="TextBox 9"/>
          <p:cNvSpPr txBox="1"/>
          <p:nvPr/>
        </p:nvSpPr>
        <p:spPr>
          <a:xfrm>
            <a:off x="2827692" y="7886098"/>
            <a:ext cx="3686175" cy="377539"/>
          </a:xfrm>
          <a:prstGeom prst="rect">
            <a:avLst/>
          </a:prstGeom>
        </p:spPr>
        <p:txBody>
          <a:bodyPr lIns="0" tIns="0" rIns="0" bIns="0" rtlCol="0" anchor="t">
            <a:spAutoFit/>
          </a:bodyPr>
          <a:lstStyle/>
          <a:p>
            <a:pPr marL="0" marR="0" lvl="0" indent="0" algn="r" defTabSz="914400" rtl="1" eaLnBrk="1" fontAlgn="auto" latinLnBrk="0" hangingPunct="1">
              <a:lnSpc>
                <a:spcPct val="111000"/>
              </a:lnSpc>
              <a:spcBef>
                <a:spcPts val="0"/>
              </a:spcBef>
              <a:spcAft>
                <a:spcPts val="0"/>
              </a:spcAft>
              <a:buClr>
                <a:srgbClr val="5B4A5B"/>
              </a:buClr>
              <a:buSzPts val="1800"/>
              <a:buFontTx/>
              <a:buNone/>
              <a:tabLst/>
              <a:defRPr/>
            </a:pPr>
            <a:r>
              <a:rPr kumimoji="0" lang="ar-EG"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نحن جميعا في هذا الدرب معًا.</a:t>
            </a:r>
          </a:p>
        </p:txBody>
      </p:sp>
      <p:sp>
        <p:nvSpPr>
          <p:cNvPr id="10" name="Freeform 10"/>
          <p:cNvSpPr/>
          <p:nvPr/>
        </p:nvSpPr>
        <p:spPr>
          <a:xfrm>
            <a:off x="784739" y="3552131"/>
            <a:ext cx="1378357" cy="1142783"/>
          </a:xfrm>
          <a:custGeom>
            <a:avLst/>
            <a:gdLst/>
            <a:ahLst/>
            <a:cxnLst/>
            <a:rect l="l" t="t" r="r" b="b"/>
            <a:pathLst>
              <a:path w="1378357" h="1142783">
                <a:moveTo>
                  <a:pt x="0" y="0"/>
                </a:moveTo>
                <a:lnTo>
                  <a:pt x="1378356" y="0"/>
                </a:lnTo>
                <a:lnTo>
                  <a:pt x="1378356" y="1142783"/>
                </a:lnTo>
                <a:lnTo>
                  <a:pt x="0" y="1142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531159" y="7628408"/>
            <a:ext cx="1631936" cy="1115651"/>
          </a:xfrm>
          <a:custGeom>
            <a:avLst/>
            <a:gdLst/>
            <a:ahLst/>
            <a:cxnLst/>
            <a:rect l="l" t="t" r="r" b="b"/>
            <a:pathLst>
              <a:path w="1631936" h="1115651">
                <a:moveTo>
                  <a:pt x="0" y="0"/>
                </a:moveTo>
                <a:lnTo>
                  <a:pt x="1631936" y="0"/>
                </a:lnTo>
                <a:lnTo>
                  <a:pt x="1631936" y="1115651"/>
                </a:lnTo>
                <a:lnTo>
                  <a:pt x="0" y="1115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a:off x="11208665" y="5481601"/>
            <a:ext cx="1219792" cy="1347160"/>
          </a:xfrm>
          <a:custGeom>
            <a:avLst/>
            <a:gdLst/>
            <a:ahLst/>
            <a:cxnLst/>
            <a:rect l="l" t="t" r="r" b="b"/>
            <a:pathLst>
              <a:path w="1219792" h="1347160">
                <a:moveTo>
                  <a:pt x="0" y="0"/>
                </a:moveTo>
                <a:lnTo>
                  <a:pt x="1219792" y="0"/>
                </a:lnTo>
                <a:lnTo>
                  <a:pt x="1219792" y="1347161"/>
                </a:lnTo>
                <a:lnTo>
                  <a:pt x="0" y="13471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900452" y="5597356"/>
            <a:ext cx="1146931" cy="1115651"/>
          </a:xfrm>
          <a:custGeom>
            <a:avLst/>
            <a:gdLst/>
            <a:ahLst/>
            <a:cxnLst/>
            <a:rect l="l" t="t" r="r" b="b"/>
            <a:pathLst>
              <a:path w="1146931" h="1115651">
                <a:moveTo>
                  <a:pt x="0" y="0"/>
                </a:moveTo>
                <a:lnTo>
                  <a:pt x="1146930" y="0"/>
                </a:lnTo>
                <a:lnTo>
                  <a:pt x="1146930" y="1115651"/>
                </a:lnTo>
                <a:lnTo>
                  <a:pt x="0" y="11156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11208665" y="3552131"/>
            <a:ext cx="832582" cy="1323468"/>
          </a:xfrm>
          <a:custGeom>
            <a:avLst/>
            <a:gdLst/>
            <a:ahLst/>
            <a:cxnLst/>
            <a:rect l="l" t="t" r="r" b="b"/>
            <a:pathLst>
              <a:path w="832582" h="1323468">
                <a:moveTo>
                  <a:pt x="0" y="0"/>
                </a:moveTo>
                <a:lnTo>
                  <a:pt x="832581" y="0"/>
                </a:lnTo>
                <a:lnTo>
                  <a:pt x="832581" y="1323468"/>
                </a:lnTo>
                <a:lnTo>
                  <a:pt x="0" y="1323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1371549" y="7795008"/>
            <a:ext cx="894024" cy="1347160"/>
          </a:xfrm>
          <a:custGeom>
            <a:avLst/>
            <a:gdLst/>
            <a:ahLst/>
            <a:cxnLst/>
            <a:rect l="l" t="t" r="r" b="b"/>
            <a:pathLst>
              <a:path w="894024" h="1347160">
                <a:moveTo>
                  <a:pt x="0" y="0"/>
                </a:moveTo>
                <a:lnTo>
                  <a:pt x="894024" y="0"/>
                </a:lnTo>
                <a:lnTo>
                  <a:pt x="894024" y="1347160"/>
                </a:lnTo>
                <a:lnTo>
                  <a:pt x="0" y="13471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417893" y="8896459"/>
            <a:ext cx="2658560" cy="1227727"/>
          </a:xfrm>
          <a:custGeom>
            <a:avLst/>
            <a:gdLst/>
            <a:ahLst/>
            <a:cxnLst/>
            <a:rect l="l" t="t" r="r" b="b"/>
            <a:pathLst>
              <a:path w="2658560" h="1227727">
                <a:moveTo>
                  <a:pt x="0" y="0"/>
                </a:moveTo>
                <a:lnTo>
                  <a:pt x="2658561" y="0"/>
                </a:lnTo>
                <a:lnTo>
                  <a:pt x="2658561" y="1227727"/>
                </a:lnTo>
                <a:lnTo>
                  <a:pt x="0" y="1227727"/>
                </a:lnTo>
                <a:lnTo>
                  <a:pt x="0" y="0"/>
                </a:lnTo>
                <a:close/>
              </a:path>
            </a:pathLst>
          </a:custGeom>
          <a:blipFill>
            <a:blip r:embed="rId14"/>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2968979" y="4394374"/>
            <a:ext cx="13421543" cy="2034403"/>
          </a:xfrm>
          <a:prstGeom prst="rect">
            <a:avLst/>
          </a:prstGeom>
        </p:spPr>
        <p:txBody>
          <a:bodyPr lIns="0" tIns="0" rIns="0" bIns="0" rtlCol="0" anchor="t">
            <a:spAutoFit/>
          </a:bodyPr>
          <a:lstStyle/>
          <a:p>
            <a:pPr algn="ctr" rtl="1">
              <a:lnSpc>
                <a:spcPts val="8399"/>
              </a:lnSpc>
            </a:pPr>
            <a:r>
              <a:rPr lang="ar-EG" sz="4400" b="1" dirty="0">
                <a:solidFill>
                  <a:schemeClr val="bg1"/>
                </a:solidFill>
                <a:latin typeface="Calibri"/>
                <a:cs typeface="Arial" panose="020B0604020202020204" pitchFamily="34" charset="0"/>
                <a:sym typeface="Gothic A1 Black"/>
              </a:rPr>
              <a:t>مــا معنــــى</a:t>
            </a:r>
            <a:r>
              <a:rPr lang="ar-EG" sz="5999" dirty="0">
                <a:solidFill>
                  <a:srgbClr val="FFFFFF"/>
                </a:solidFill>
                <a:latin typeface="Gothic A1 Black"/>
                <a:ea typeface="Gothic A1 Black"/>
                <a:cs typeface="Gothic A1 Black"/>
                <a:sym typeface="Gothic A1 Black"/>
              </a:rPr>
              <a:t> </a:t>
            </a:r>
            <a:r>
              <a:rPr lang="ar-EG" sz="4400" b="1" dirty="0">
                <a:solidFill>
                  <a:schemeClr val="bg1"/>
                </a:solidFill>
                <a:latin typeface="Calibri"/>
                <a:cs typeface="Arial" panose="020B0604020202020204" pitchFamily="34" charset="0"/>
                <a:sym typeface="Gothic A1 Black"/>
              </a:rPr>
              <a:t>الحميميــــــة</a:t>
            </a:r>
            <a:r>
              <a:rPr lang="ar-EG" sz="5999" dirty="0">
                <a:solidFill>
                  <a:srgbClr val="FFFFFF"/>
                </a:solidFill>
                <a:latin typeface="Gothic A1 Black"/>
                <a:ea typeface="Gothic A1 Black"/>
                <a:cs typeface="Gothic A1 Black"/>
                <a:sym typeface="Gothic A1 Black"/>
              </a:rPr>
              <a:t> ؟</a:t>
            </a:r>
            <a:endParaRPr lang="en-US" sz="5999" dirty="0">
              <a:solidFill>
                <a:srgbClr val="FFFFFF"/>
              </a:solidFill>
              <a:latin typeface="Gothic A1 Black"/>
              <a:ea typeface="Gothic A1 Black"/>
              <a:cs typeface="Gothic A1 Black"/>
              <a:sym typeface="Gothic A1 Black"/>
            </a:endParaRPr>
          </a:p>
          <a:p>
            <a:pPr algn="l">
              <a:lnSpc>
                <a:spcPts val="8399"/>
              </a:lnSpc>
            </a:pPr>
            <a:endParaRPr lang="en-US" sz="5999" dirty="0">
              <a:solidFill>
                <a:srgbClr val="FFFFFF"/>
              </a:solidFill>
              <a:latin typeface="Gothic A1 Black"/>
              <a:ea typeface="Gothic A1 Black"/>
              <a:cs typeface="Gothic A1 Black"/>
              <a:sym typeface="Gothic A1 Black"/>
            </a:endParaRPr>
          </a:p>
        </p:txBody>
      </p:sp>
      <p:sp>
        <p:nvSpPr>
          <p:cNvPr id="3" name="Freeform 3"/>
          <p:cNvSpPr/>
          <p:nvPr/>
        </p:nvSpPr>
        <p:spPr>
          <a:xfrm>
            <a:off x="164238" y="8789103"/>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TextBox 2"/>
          <p:cNvSpPr txBox="1"/>
          <p:nvPr/>
        </p:nvSpPr>
        <p:spPr>
          <a:xfrm>
            <a:off x="1033007" y="3240990"/>
            <a:ext cx="16221986" cy="2267095"/>
          </a:xfrm>
          <a:prstGeom prst="rect">
            <a:avLst/>
          </a:prstGeom>
        </p:spPr>
        <p:txBody>
          <a:bodyPr lIns="0" tIns="0" rIns="0" bIns="0" rtlCol="0" anchor="t">
            <a:spAutoFit/>
          </a:bodyPr>
          <a:lstStyle/>
          <a:p>
            <a:pPr algn="ctr">
              <a:lnSpc>
                <a:spcPts val="8999"/>
              </a:lnSpc>
              <a:spcBef>
                <a:spcPct val="0"/>
              </a:spcBef>
            </a:pPr>
            <a:r>
              <a:rPr lang="ar-EG" sz="6428" b="1" dirty="0">
                <a:solidFill>
                  <a:srgbClr val="FFFFFF"/>
                </a:solidFill>
                <a:latin typeface="Simplified Arabic" panose="02020603050405020304" pitchFamily="18" charset="-78"/>
                <a:ea typeface="Gothic A1 Black"/>
                <a:cs typeface="Simplified Arabic" panose="02020603050405020304" pitchFamily="18" charset="-78"/>
                <a:sym typeface="Gothic A1 Black"/>
              </a:rPr>
              <a:t>في أي نوع من العلاقات يستمتع الأشخاص بصحبة بعضهم البعض، ولكن ليس لديهم أي توقعات للمستقبل؟</a:t>
            </a:r>
            <a:endParaRPr lang="en-US" sz="6428" b="1" dirty="0">
              <a:solidFill>
                <a:srgbClr val="FFFFFF"/>
              </a:solidFill>
              <a:latin typeface="Simplified Arabic" panose="02020603050405020304" pitchFamily="18" charset="-78"/>
              <a:ea typeface="Gothic A1 Black"/>
              <a:cs typeface="Simplified Arabic" panose="02020603050405020304" pitchFamily="18" charset="-78"/>
              <a:sym typeface="Gothic A1 Black"/>
            </a:endParaRPr>
          </a:p>
        </p:txBody>
      </p:sp>
      <p:sp>
        <p:nvSpPr>
          <p:cNvPr id="3" name="Freeform 3"/>
          <p:cNvSpPr/>
          <p:nvPr/>
        </p:nvSpPr>
        <p:spPr>
          <a:xfrm>
            <a:off x="330310"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7466096" y="270660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180082" y="914400"/>
            <a:ext cx="15927837" cy="952184"/>
          </a:xfrm>
          <a:prstGeom prst="rect">
            <a:avLst/>
          </a:prstGeom>
        </p:spPr>
        <p:txBody>
          <a:bodyPr lIns="0" tIns="0" rIns="0" bIns="0" rtlCol="0" anchor="t">
            <a:spAutoFit/>
          </a:bodyPr>
          <a:lstStyle/>
          <a:p>
            <a:pPr algn="ctr">
              <a:lnSpc>
                <a:spcPts val="7699"/>
              </a:lnSpc>
            </a:pPr>
            <a:r>
              <a:rPr lang="ar-EG" sz="5499" b="1" dirty="0">
                <a:solidFill>
                  <a:srgbClr val="FFFFFF"/>
                </a:solidFill>
                <a:latin typeface="Simplified Arabic" panose="02020603050405020304" pitchFamily="18" charset="-78"/>
                <a:ea typeface="Raleway 1 Bold"/>
                <a:cs typeface="Simplified Arabic" panose="02020603050405020304" pitchFamily="18" charset="-78"/>
                <a:sym typeface="Raleway 1 Bold"/>
              </a:rPr>
              <a:t>نشاط الورشة: إعلان الشريك الرومانسي</a:t>
            </a:r>
            <a:endParaRPr lang="en-US" sz="5499" b="1" dirty="0">
              <a:solidFill>
                <a:srgbClr val="FFFFFF"/>
              </a:solidFill>
              <a:latin typeface="Simplified Arabic" panose="02020603050405020304" pitchFamily="18" charset="-78"/>
              <a:ea typeface="Raleway 1 Bold"/>
              <a:cs typeface="Simplified Arabic" panose="02020603050405020304" pitchFamily="18" charset="-78"/>
              <a:sym typeface="Raleway 1 Bold"/>
            </a:endParaRPr>
          </a:p>
        </p:txBody>
      </p:sp>
      <p:sp>
        <p:nvSpPr>
          <p:cNvPr id="4" name="TextBox 4"/>
          <p:cNvSpPr txBox="1"/>
          <p:nvPr/>
        </p:nvSpPr>
        <p:spPr>
          <a:xfrm>
            <a:off x="1071823" y="7339090"/>
            <a:ext cx="16376824" cy="1384353"/>
          </a:xfrm>
          <a:prstGeom prst="rect">
            <a:avLst/>
          </a:prstGeom>
        </p:spPr>
        <p:txBody>
          <a:bodyPr lIns="0" tIns="0" rIns="0" bIns="0" rtlCol="0" anchor="t">
            <a:spAutoFit/>
          </a:bodyPr>
          <a:lstStyle/>
          <a:p>
            <a:pPr algn="ctr">
              <a:lnSpc>
                <a:spcPts val="5460"/>
              </a:lnSpc>
              <a:spcBef>
                <a:spcPct val="0"/>
              </a:spcBef>
            </a:pPr>
            <a:r>
              <a:rPr lang="ar-EG" sz="3900" dirty="0">
                <a:solidFill>
                  <a:srgbClr val="FFFFFF"/>
                </a:solidFill>
                <a:latin typeface="Simplified Arabic" panose="02020603050405020304" pitchFamily="18" charset="-78"/>
                <a:ea typeface="Gothic A1 Medium"/>
                <a:cs typeface="Simplified Arabic" panose="02020603050405020304" pitchFamily="18" charset="-78"/>
                <a:sym typeface="Gothic A1 Medium"/>
              </a:rPr>
              <a:t>ما هي الصفات التي ترغبين فيها في الشريك الرومانسي؟ لنصمّم إعلانًا لشريك رومانسي. ما هي الصفات أو السمات التي تعتقدين أنك ترغبين فيها في هذا الشخص؟</a:t>
            </a:r>
            <a:endParaRPr lang="en-US" sz="3900" dirty="0">
              <a:solidFill>
                <a:srgbClr val="FFFFFF"/>
              </a:solidFill>
              <a:latin typeface="Simplified Arabic" panose="02020603050405020304" pitchFamily="18" charset="-78"/>
              <a:ea typeface="Gothic A1 Medium"/>
              <a:cs typeface="Simplified Arabic" panose="02020603050405020304" pitchFamily="18" charset="-78"/>
              <a:sym typeface="Gothic A1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575B8"/>
        </a:solidFill>
        <a:effectLst/>
      </p:bgPr>
    </p:bg>
    <p:spTree>
      <p:nvGrpSpPr>
        <p:cNvPr id="1" name=""/>
        <p:cNvGrpSpPr/>
        <p:nvPr/>
      </p:nvGrpSpPr>
      <p:grpSpPr>
        <a:xfrm>
          <a:off x="0" y="0"/>
          <a:ext cx="0" cy="0"/>
          <a:chOff x="0" y="0"/>
          <a:chExt cx="0" cy="0"/>
        </a:xfrm>
      </p:grpSpPr>
      <p:sp>
        <p:nvSpPr>
          <p:cNvPr id="2" name="Freeform 2"/>
          <p:cNvSpPr/>
          <p:nvPr/>
        </p:nvSpPr>
        <p:spPr>
          <a:xfrm>
            <a:off x="4662243" y="636048"/>
            <a:ext cx="9386663" cy="9014903"/>
          </a:xfrm>
          <a:custGeom>
            <a:avLst/>
            <a:gdLst/>
            <a:ahLst/>
            <a:cxnLst/>
            <a:rect l="l" t="t" r="r" b="b"/>
            <a:pathLst>
              <a:path w="9386663" h="9014903">
                <a:moveTo>
                  <a:pt x="0" y="0"/>
                </a:moveTo>
                <a:lnTo>
                  <a:pt x="9386663" y="0"/>
                </a:lnTo>
                <a:lnTo>
                  <a:pt x="9386663" y="9014904"/>
                </a:lnTo>
                <a:lnTo>
                  <a:pt x="0" y="9014904"/>
                </a:lnTo>
                <a:lnTo>
                  <a:pt x="0" y="0"/>
                </a:lnTo>
                <a:close/>
              </a:path>
            </a:pathLst>
          </a:custGeom>
          <a:blipFill>
            <a:blip r:embed="rId2"/>
            <a:stretch>
              <a:fillRect t="-34763" r="-187" b="-57014"/>
            </a:stretch>
          </a:blipFill>
        </p:spPr>
        <p:txBody>
          <a:bodyPr/>
          <a:lstStyle/>
          <a:p>
            <a:endParaRPr lang="en-US"/>
          </a:p>
        </p:txBody>
      </p:sp>
      <p:pic>
        <p:nvPicPr>
          <p:cNvPr id="4" name="Picture 3">
            <a:extLst>
              <a:ext uri="{FF2B5EF4-FFF2-40B4-BE49-F238E27FC236}">
                <a16:creationId xmlns:a16="http://schemas.microsoft.com/office/drawing/2014/main" id="{E6135F50-F866-EEDE-0A39-483CC8A09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0464" y="636048"/>
            <a:ext cx="9628442" cy="901490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575B8"/>
        </a:solidFill>
        <a:effectLst/>
      </p:bgPr>
    </p:bg>
    <p:spTree>
      <p:nvGrpSpPr>
        <p:cNvPr id="1" name=""/>
        <p:cNvGrpSpPr/>
        <p:nvPr/>
      </p:nvGrpSpPr>
      <p:grpSpPr>
        <a:xfrm>
          <a:off x="0" y="0"/>
          <a:ext cx="0" cy="0"/>
          <a:chOff x="0" y="0"/>
          <a:chExt cx="0" cy="0"/>
        </a:xfrm>
      </p:grpSpPr>
      <p:sp>
        <p:nvSpPr>
          <p:cNvPr id="2" name="Freeform 2"/>
          <p:cNvSpPr/>
          <p:nvPr/>
        </p:nvSpPr>
        <p:spPr>
          <a:xfrm>
            <a:off x="6130640" y="415640"/>
            <a:ext cx="6026731" cy="9455731"/>
          </a:xfrm>
          <a:custGeom>
            <a:avLst/>
            <a:gdLst/>
            <a:ahLst/>
            <a:cxnLst/>
            <a:rect l="l" t="t" r="r" b="b"/>
            <a:pathLst>
              <a:path w="6026731" h="9455731">
                <a:moveTo>
                  <a:pt x="0" y="0"/>
                </a:moveTo>
                <a:lnTo>
                  <a:pt x="6026730" y="0"/>
                </a:lnTo>
                <a:lnTo>
                  <a:pt x="6026730" y="9455730"/>
                </a:lnTo>
                <a:lnTo>
                  <a:pt x="0" y="945573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a16="http://schemas.microsoft.com/office/drawing/2014/main" id="{226568B3-E607-6E6A-82DA-1E2E323175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915" y="415629"/>
            <a:ext cx="6255455" cy="945573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575B8"/>
        </a:solidFill>
        <a:effectLst/>
      </p:bgPr>
    </p:bg>
    <p:spTree>
      <p:nvGrpSpPr>
        <p:cNvPr id="1" name=""/>
        <p:cNvGrpSpPr/>
        <p:nvPr/>
      </p:nvGrpSpPr>
      <p:grpSpPr>
        <a:xfrm>
          <a:off x="0" y="0"/>
          <a:ext cx="0" cy="0"/>
          <a:chOff x="0" y="0"/>
          <a:chExt cx="0" cy="0"/>
        </a:xfrm>
      </p:grpSpPr>
      <p:sp>
        <p:nvSpPr>
          <p:cNvPr id="2" name="Freeform 2"/>
          <p:cNvSpPr/>
          <p:nvPr/>
        </p:nvSpPr>
        <p:spPr>
          <a:xfrm>
            <a:off x="4824891" y="709896"/>
            <a:ext cx="8846295" cy="8239646"/>
          </a:xfrm>
          <a:custGeom>
            <a:avLst/>
            <a:gdLst/>
            <a:ahLst/>
            <a:cxnLst/>
            <a:rect l="l" t="t" r="r" b="b"/>
            <a:pathLst>
              <a:path w="8846295" h="8239646">
                <a:moveTo>
                  <a:pt x="0" y="0"/>
                </a:moveTo>
                <a:lnTo>
                  <a:pt x="8846296" y="0"/>
                </a:lnTo>
                <a:lnTo>
                  <a:pt x="8846296" y="8239646"/>
                </a:lnTo>
                <a:lnTo>
                  <a:pt x="0" y="8239646"/>
                </a:lnTo>
                <a:lnTo>
                  <a:pt x="0" y="0"/>
                </a:lnTo>
                <a:close/>
              </a:path>
            </a:pathLst>
          </a:custGeom>
          <a:blipFill>
            <a:blip r:embed="rId2"/>
            <a:stretch>
              <a:fillRect t="-5510" r="-12418" b="-64443"/>
            </a:stretch>
          </a:blipFill>
        </p:spPr>
        <p:txBody>
          <a:bodyPr/>
          <a:lstStyle/>
          <a:p>
            <a:endParaRPr lang="en-US"/>
          </a:p>
        </p:txBody>
      </p:sp>
      <p:pic>
        <p:nvPicPr>
          <p:cNvPr id="4" name="Picture 3">
            <a:extLst>
              <a:ext uri="{FF2B5EF4-FFF2-40B4-BE49-F238E27FC236}">
                <a16:creationId xmlns:a16="http://schemas.microsoft.com/office/drawing/2014/main" id="{A2A9B0C6-BB9D-3C1D-A118-CB02A20D8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891" y="709896"/>
            <a:ext cx="8846294" cy="82396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3"/>
          <a:stretch>
            <a:fillRect/>
          </a:stretch>
        </p:blipFill>
        <p:spPr>
          <a:xfrm>
            <a:off x="2377104" y="1510478"/>
            <a:ext cx="12917413" cy="72660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927"/>
        </a:solidFill>
        <a:effectLst/>
      </p:bgPr>
    </p:bg>
    <p:spTree>
      <p:nvGrpSpPr>
        <p:cNvPr id="1" name=""/>
        <p:cNvGrpSpPr/>
        <p:nvPr/>
      </p:nvGrpSpPr>
      <p:grpSpPr>
        <a:xfrm>
          <a:off x="0" y="0"/>
          <a:ext cx="0" cy="0"/>
          <a:chOff x="0" y="0"/>
          <a:chExt cx="0" cy="0"/>
        </a:xfrm>
      </p:grpSpPr>
      <p:sp>
        <p:nvSpPr>
          <p:cNvPr id="2" name="TextBox 2"/>
          <p:cNvSpPr txBox="1"/>
          <p:nvPr/>
        </p:nvSpPr>
        <p:spPr>
          <a:xfrm>
            <a:off x="596350" y="704134"/>
            <a:ext cx="16607377" cy="3523016"/>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خصص</a:t>
            </a:r>
            <a:r>
              <a:rPr lang="ar-EG" sz="5400" b="1" dirty="0">
                <a:solidFill>
                  <a:prstClr val="black"/>
                </a:solidFill>
                <a:latin typeface="Calibri"/>
                <a:cs typeface="Arial" panose="020B0604020202020204" pitchFamily="34" charset="0"/>
              </a:rPr>
              <a:t>ي</a:t>
            </a:r>
            <a:r>
              <a:rPr kumimoji="0" lang="ar-EG"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بعض الوقت للإجابة على الأسئلة التالية.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لن يتم تقييمها، فلا تقلقي بشأن الحصول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EG" sz="54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على الإجابة الصحيحة.</a:t>
            </a:r>
            <a:endParaRPr kumimoji="0" lang="ar-EG" sz="5400" b="1" i="0" u="none" strike="noStrike" kern="1200" cap="none" spc="0" normalizeH="0" baseline="0" noProof="0" dirty="0">
              <a:ln>
                <a:noFill/>
              </a:ln>
              <a:solidFill>
                <a:prstClr val="black"/>
              </a:solidFill>
              <a:effectLst/>
              <a:uLnTx/>
              <a:uFillTx/>
              <a:latin typeface="Calibri"/>
              <a:ea typeface="+mn-ea"/>
              <a:cs typeface="+mn-cs"/>
            </a:endParaRPr>
          </a:p>
          <a:p>
            <a:pPr algn="ctr">
              <a:lnSpc>
                <a:spcPts val="9660"/>
              </a:lnSpc>
            </a:pPr>
            <a:endParaRPr lang="en-US" sz="3900" dirty="0">
              <a:solidFill>
                <a:srgbClr val="000000"/>
              </a:solidFill>
              <a:latin typeface="Gothic A1 Black"/>
              <a:ea typeface="Gothic A1 Black"/>
              <a:cs typeface="Gothic A1 Black"/>
              <a:sym typeface="Gothic A1 Black"/>
            </a:endParaRPr>
          </a:p>
        </p:txBody>
      </p:sp>
      <p:sp>
        <p:nvSpPr>
          <p:cNvPr id="3" name="AutoShape 3"/>
          <p:cNvSpPr/>
          <p:nvPr/>
        </p:nvSpPr>
        <p:spPr>
          <a:xfrm flipV="1">
            <a:off x="5665748" y="3426385"/>
            <a:ext cx="6468582" cy="47317"/>
          </a:xfrm>
          <a:prstGeom prst="line">
            <a:avLst/>
          </a:prstGeom>
          <a:ln w="123825" cap="rnd">
            <a:solidFill>
              <a:srgbClr val="FFFFFF"/>
            </a:solidFill>
            <a:prstDash val="solid"/>
            <a:headEnd type="none" w="sm" len="sm"/>
            <a:tailEnd type="none" w="sm" len="sm"/>
          </a:ln>
        </p:spPr>
        <p:txBody>
          <a:bodyPr/>
          <a:lstStyle/>
          <a:p>
            <a:endParaRPr lang="en-US"/>
          </a:p>
        </p:txBody>
      </p:sp>
      <p:sp>
        <p:nvSpPr>
          <p:cNvPr id="4" name="TextBox 4"/>
          <p:cNvSpPr txBox="1"/>
          <p:nvPr/>
        </p:nvSpPr>
        <p:spPr>
          <a:xfrm>
            <a:off x="1812446" y="4227150"/>
            <a:ext cx="14663107" cy="3483967"/>
          </a:xfrm>
          <a:prstGeom prst="rect">
            <a:avLst/>
          </a:prstGeom>
        </p:spPr>
        <p:txBody>
          <a:bodyPr lIns="0" tIns="0" rIns="0" bIns="0" rtlCol="0" anchor="t">
            <a:spAutoFit/>
          </a:bodyPr>
          <a:lstStyle/>
          <a:p>
            <a:pPr algn="ctr" rtl="1">
              <a:lnSpc>
                <a:spcPts val="4619"/>
              </a:lnSpc>
            </a:pPr>
            <a:r>
              <a:rPr lang="ar-EG" sz="2800" b="1" dirty="0">
                <a:solidFill>
                  <a:prstClr val="black"/>
                </a:solidFill>
                <a:latin typeface="Calibri"/>
                <a:cs typeface="Arial" panose="020B0604020202020204" pitchFamily="34" charset="0"/>
                <a:sym typeface="Gothic A1 Medium Bold"/>
              </a:rPr>
              <a:t>صواب أم خطأ: العلاقة العذرية (الأفلاطونية) هي علاقة ليست جنسية أو رومانسية.</a:t>
            </a:r>
          </a:p>
          <a:p>
            <a:pPr algn="ctr" rtl="1">
              <a:lnSpc>
                <a:spcPts val="4619"/>
              </a:lnSpc>
            </a:pPr>
            <a:endParaRPr lang="ar-EG" sz="2800" b="1" dirty="0">
              <a:solidFill>
                <a:prstClr val="black"/>
              </a:solidFill>
              <a:latin typeface="Calibri"/>
              <a:cs typeface="Arial" panose="020B0604020202020204" pitchFamily="34" charset="0"/>
              <a:sym typeface="Gothic A1 Medium Bold"/>
            </a:endParaRPr>
          </a:p>
          <a:p>
            <a:pPr algn="ctr" rtl="1">
              <a:lnSpc>
                <a:spcPts val="4619"/>
              </a:lnSpc>
            </a:pPr>
            <a:r>
              <a:rPr lang="ar-EG" sz="2800" b="1" dirty="0">
                <a:solidFill>
                  <a:prstClr val="black"/>
                </a:solidFill>
                <a:latin typeface="Calibri"/>
                <a:cs typeface="Arial" panose="020B0604020202020204" pitchFamily="34" charset="0"/>
                <a:sym typeface="Gothic A1 Medium Bold"/>
              </a:rPr>
              <a:t>ما معنى العلاقة الحميمية برأيك؟</a:t>
            </a:r>
          </a:p>
          <a:p>
            <a:pPr algn="ctr" rtl="1">
              <a:lnSpc>
                <a:spcPts val="4619"/>
              </a:lnSpc>
            </a:pPr>
            <a:endParaRPr lang="ar-EG" sz="2800" b="1" dirty="0">
              <a:solidFill>
                <a:prstClr val="black"/>
              </a:solidFill>
              <a:latin typeface="Calibri"/>
              <a:cs typeface="Arial" panose="020B0604020202020204" pitchFamily="34" charset="0"/>
              <a:sym typeface="Gothic A1 Medium Bold"/>
            </a:endParaRPr>
          </a:p>
          <a:p>
            <a:pPr algn="ctr" rtl="1">
              <a:lnSpc>
                <a:spcPts val="4619"/>
              </a:lnSpc>
            </a:pPr>
            <a:r>
              <a:rPr lang="ar-EG" sz="2800" b="1" dirty="0">
                <a:solidFill>
                  <a:prstClr val="black"/>
                </a:solidFill>
                <a:latin typeface="Calibri"/>
                <a:cs typeface="Arial" panose="020B0604020202020204" pitchFamily="34" charset="0"/>
                <a:sym typeface="Gothic A1 Medium Bold"/>
              </a:rPr>
              <a:t>في أي نوع من العلاقات يستمتع الطرفان بصحبة بعضهما البعض، </a:t>
            </a:r>
          </a:p>
          <a:p>
            <a:pPr algn="ctr" rtl="1">
              <a:lnSpc>
                <a:spcPts val="4619"/>
              </a:lnSpc>
            </a:pPr>
            <a:r>
              <a:rPr lang="ar-EG" sz="2800" b="1" dirty="0">
                <a:solidFill>
                  <a:prstClr val="black"/>
                </a:solidFill>
                <a:latin typeface="Calibri"/>
                <a:cs typeface="Arial" panose="020B0604020202020204" pitchFamily="34" charset="0"/>
                <a:sym typeface="Gothic A1 Medium Bold"/>
              </a:rPr>
              <a:t>ولكن دون أي توقعات للمستقبل؟</a:t>
            </a:r>
            <a:endParaRPr lang="en-US" sz="2800" b="1" dirty="0">
              <a:solidFill>
                <a:prstClr val="black"/>
              </a:solidFill>
              <a:latin typeface="Calibri"/>
              <a:cs typeface="Arial" panose="020B0604020202020204" pitchFamily="34" charset="0"/>
              <a:sym typeface="Gothic A1 Medium"/>
            </a:endParaRPr>
          </a:p>
        </p:txBody>
      </p:sp>
      <p:sp>
        <p:nvSpPr>
          <p:cNvPr id="5" name="Freeform 5"/>
          <p:cNvSpPr/>
          <p:nvPr/>
        </p:nvSpPr>
        <p:spPr>
          <a:xfrm>
            <a:off x="596350" y="8584241"/>
            <a:ext cx="2919260" cy="1348119"/>
          </a:xfrm>
          <a:custGeom>
            <a:avLst/>
            <a:gdLst/>
            <a:ahLst/>
            <a:cxnLst/>
            <a:rect l="l" t="t" r="r" b="b"/>
            <a:pathLst>
              <a:path w="2919260" h="1348119">
                <a:moveTo>
                  <a:pt x="0" y="0"/>
                </a:moveTo>
                <a:lnTo>
                  <a:pt x="2919260" y="0"/>
                </a:lnTo>
                <a:lnTo>
                  <a:pt x="2919260" y="1348118"/>
                </a:lnTo>
                <a:lnTo>
                  <a:pt x="0" y="1348118"/>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675B8"/>
        </a:solidFill>
        <a:effectLst/>
      </p:bgPr>
    </p:bg>
    <p:spTree>
      <p:nvGrpSpPr>
        <p:cNvPr id="1" name=""/>
        <p:cNvGrpSpPr/>
        <p:nvPr/>
      </p:nvGrpSpPr>
      <p:grpSpPr>
        <a:xfrm>
          <a:off x="0" y="0"/>
          <a:ext cx="0" cy="0"/>
          <a:chOff x="0" y="0"/>
          <a:chExt cx="0" cy="0"/>
        </a:xfrm>
      </p:grpSpPr>
      <p:sp>
        <p:nvSpPr>
          <p:cNvPr id="2" name="Freeform 2"/>
          <p:cNvSpPr/>
          <p:nvPr/>
        </p:nvSpPr>
        <p:spPr>
          <a:xfrm>
            <a:off x="3053233" y="629328"/>
            <a:ext cx="12181533" cy="1439636"/>
          </a:xfrm>
          <a:custGeom>
            <a:avLst/>
            <a:gdLst/>
            <a:ahLst/>
            <a:cxnLst/>
            <a:rect l="l" t="t" r="r" b="b"/>
            <a:pathLst>
              <a:path w="12181533" h="1439636">
                <a:moveTo>
                  <a:pt x="0" y="0"/>
                </a:moveTo>
                <a:lnTo>
                  <a:pt x="12181533" y="0"/>
                </a:lnTo>
                <a:lnTo>
                  <a:pt x="12181533" y="1439636"/>
                </a:lnTo>
                <a:lnTo>
                  <a:pt x="0" y="14396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1038225"/>
            <a:ext cx="16011992" cy="2410916"/>
          </a:xfrm>
          <a:prstGeom prst="rect">
            <a:avLst/>
          </a:prstGeom>
        </p:spPr>
        <p:txBody>
          <a:bodyPr lIns="0" tIns="0" rIns="0" bIns="0" rtlCol="0" anchor="t">
            <a:spAutoFit/>
          </a:bodyPr>
          <a:lstStyle/>
          <a:p>
            <a:pPr algn="ctr">
              <a:lnSpc>
                <a:spcPts val="4679"/>
              </a:lnSpc>
              <a:spcBef>
                <a:spcPct val="0"/>
              </a:spcBef>
            </a:pPr>
            <a:r>
              <a:rPr lang="ar-EG" sz="3999" b="1" dirty="0">
                <a:solidFill>
                  <a:srgbClr val="231F20"/>
                </a:solidFill>
                <a:latin typeface="Simplified Arabic" panose="02020603050405020304" pitchFamily="18" charset="-78"/>
                <a:ea typeface="Tex Gyre Termes Bold"/>
                <a:cs typeface="Simplified Arabic" panose="02020603050405020304" pitchFamily="18" charset="-78"/>
                <a:sym typeface="Tex Gyre Termes Bold"/>
              </a:rPr>
              <a:t>العلاقة: </a:t>
            </a:r>
            <a:r>
              <a:rPr lang="ar-EG" sz="3999" dirty="0">
                <a:solidFill>
                  <a:srgbClr val="231F20"/>
                </a:solidFill>
                <a:latin typeface="Simplified Arabic" panose="02020603050405020304" pitchFamily="18" charset="-78"/>
                <a:ea typeface="Tex Gyre Termes Bold"/>
                <a:cs typeface="Simplified Arabic" panose="02020603050405020304" pitchFamily="18" charset="-78"/>
                <a:sym typeface="Tex Gyre Termes Bold"/>
              </a:rPr>
              <a:t>ارتباط بين شخصين.</a:t>
            </a:r>
            <a:r>
              <a:rPr lang="en-US" sz="3999" dirty="0">
                <a:solidFill>
                  <a:srgbClr val="231F20"/>
                </a:solidFill>
                <a:latin typeface="Simplified Arabic" panose="02020603050405020304" pitchFamily="18" charset="-78"/>
                <a:ea typeface="Tex Gyre Termes"/>
                <a:cs typeface="Simplified Arabic" panose="02020603050405020304" pitchFamily="18" charset="-78"/>
                <a:sym typeface="Tex Gyre Termes"/>
              </a:rPr>
              <a:t> </a:t>
            </a:r>
          </a:p>
          <a:p>
            <a:pPr algn="ctr">
              <a:lnSpc>
                <a:spcPts val="4679"/>
              </a:lnSpc>
              <a:spcBef>
                <a:spcPct val="0"/>
              </a:spcBef>
            </a:pPr>
            <a:endParaRPr lang="en-US" sz="3999" dirty="0">
              <a:solidFill>
                <a:srgbClr val="231F20"/>
              </a:solidFill>
              <a:latin typeface="Tex Gyre Termes"/>
              <a:ea typeface="Tex Gyre Termes"/>
              <a:cs typeface="Tex Gyre Termes"/>
              <a:sym typeface="Tex Gyre Termes"/>
            </a:endParaRPr>
          </a:p>
          <a:p>
            <a:pPr algn="ctr">
              <a:lnSpc>
                <a:spcPts val="4679"/>
              </a:lnSpc>
              <a:spcBef>
                <a:spcPct val="0"/>
              </a:spcBef>
            </a:pPr>
            <a:r>
              <a:rPr lang="en-US" sz="3999" dirty="0">
                <a:solidFill>
                  <a:srgbClr val="231F20"/>
                </a:solidFill>
                <a:latin typeface="Tex Gyre Termes"/>
                <a:ea typeface="Tex Gyre Termes"/>
                <a:cs typeface="Tex Gyre Termes"/>
                <a:sym typeface="Tex Gyre Termes"/>
              </a:rPr>
              <a:t> </a:t>
            </a:r>
          </a:p>
          <a:p>
            <a:pPr algn="ctr">
              <a:lnSpc>
                <a:spcPts val="4679"/>
              </a:lnSpc>
              <a:spcBef>
                <a:spcPct val="0"/>
              </a:spcBef>
            </a:pPr>
            <a:endParaRPr lang="en-US" sz="3999" dirty="0">
              <a:solidFill>
                <a:srgbClr val="231F20"/>
              </a:solidFill>
              <a:latin typeface="Tex Gyre Termes"/>
              <a:ea typeface="Tex Gyre Termes"/>
              <a:cs typeface="Tex Gyre Termes"/>
              <a:sym typeface="Tex Gyre Termes"/>
            </a:endParaRPr>
          </a:p>
        </p:txBody>
      </p:sp>
      <p:sp>
        <p:nvSpPr>
          <p:cNvPr id="4" name="Freeform 4"/>
          <p:cNvSpPr/>
          <p:nvPr/>
        </p:nvSpPr>
        <p:spPr>
          <a:xfrm>
            <a:off x="-320915" y="3550359"/>
            <a:ext cx="4714381" cy="4213478"/>
          </a:xfrm>
          <a:custGeom>
            <a:avLst/>
            <a:gdLst/>
            <a:ahLst/>
            <a:cxnLst/>
            <a:rect l="l" t="t" r="r" b="b"/>
            <a:pathLst>
              <a:path w="4714381" h="4213478">
                <a:moveTo>
                  <a:pt x="0" y="0"/>
                </a:moveTo>
                <a:lnTo>
                  <a:pt x="4714381" y="0"/>
                </a:lnTo>
                <a:lnTo>
                  <a:pt x="4714381" y="4213478"/>
                </a:lnTo>
                <a:lnTo>
                  <a:pt x="0" y="4213478"/>
                </a:lnTo>
                <a:lnTo>
                  <a:pt x="0" y="0"/>
                </a:lnTo>
                <a:close/>
              </a:path>
            </a:pathLst>
          </a:custGeom>
          <a:blipFill>
            <a:blip r:embed="rId4"/>
            <a:stretch>
              <a:fillRect/>
            </a:stretch>
          </a:blipFill>
        </p:spPr>
        <p:txBody>
          <a:bodyPr/>
          <a:lstStyle/>
          <a:p>
            <a:endParaRPr lang="en-US"/>
          </a:p>
        </p:txBody>
      </p:sp>
      <p:sp>
        <p:nvSpPr>
          <p:cNvPr id="5" name="Freeform 5"/>
          <p:cNvSpPr/>
          <p:nvPr/>
        </p:nvSpPr>
        <p:spPr>
          <a:xfrm>
            <a:off x="14339823" y="5458317"/>
            <a:ext cx="4328613" cy="4611039"/>
          </a:xfrm>
          <a:custGeom>
            <a:avLst/>
            <a:gdLst/>
            <a:ahLst/>
            <a:cxnLst/>
            <a:rect l="l" t="t" r="r" b="b"/>
            <a:pathLst>
              <a:path w="4328613" h="4611039">
                <a:moveTo>
                  <a:pt x="0" y="0"/>
                </a:moveTo>
                <a:lnTo>
                  <a:pt x="4328613" y="0"/>
                </a:lnTo>
                <a:lnTo>
                  <a:pt x="4328613" y="4611039"/>
                </a:lnTo>
                <a:lnTo>
                  <a:pt x="0" y="461103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78477" y="7932052"/>
            <a:ext cx="13082394" cy="1128514"/>
          </a:xfrm>
          <a:prstGeom prst="rect">
            <a:avLst/>
          </a:prstGeom>
        </p:spPr>
        <p:txBody>
          <a:bodyPr lIns="0" tIns="0" rIns="0" bIns="0" rtlCol="0" anchor="t">
            <a:spAutoFit/>
          </a:bodyPr>
          <a:lstStyle/>
          <a:p>
            <a:pPr algn="ctr">
              <a:lnSpc>
                <a:spcPts val="4447"/>
              </a:lnSpc>
              <a:spcBef>
                <a:spcPct val="0"/>
              </a:spcBef>
            </a:pPr>
            <a:r>
              <a:rPr lang="ar-EG" sz="3800" b="1" dirty="0">
                <a:solidFill>
                  <a:srgbClr val="FFFFFF"/>
                </a:solidFill>
                <a:latin typeface="Simplified Arabic" panose="02020603050405020304" pitchFamily="18" charset="-78"/>
                <a:ea typeface="Tex Gyre Termes Bold"/>
                <a:cs typeface="Simplified Arabic" panose="02020603050405020304" pitchFamily="18" charset="-78"/>
                <a:sym typeface="Tex Gyre Termes Bold"/>
              </a:rPr>
              <a:t>العلاقات الرومانسية: </a:t>
            </a:r>
            <a:r>
              <a:rPr lang="ar-EG" sz="3800" dirty="0">
                <a:solidFill>
                  <a:srgbClr val="FFFFFF"/>
                </a:solidFill>
                <a:latin typeface="Simplified Arabic" panose="02020603050405020304" pitchFamily="18" charset="-78"/>
                <a:ea typeface="Tex Gyre Termes Bold"/>
                <a:cs typeface="Simplified Arabic" panose="02020603050405020304" pitchFamily="18" charset="-78"/>
                <a:sym typeface="Tex Gyre Termes Bold"/>
              </a:rPr>
              <a:t>هي روابط تتضمن المودة و</a:t>
            </a:r>
            <a:r>
              <a:rPr lang="ar-EG" sz="3800" dirty="0">
                <a:solidFill>
                  <a:srgbClr val="FFFFFF"/>
                </a:solidFill>
                <a:latin typeface="Simplified Arabic" panose="02020603050405020304" pitchFamily="18" charset="-78"/>
                <a:cs typeface="Simplified Arabic" panose="02020603050405020304" pitchFamily="18" charset="-78"/>
              </a:rPr>
              <a:t>الحميمية</a:t>
            </a:r>
            <a:r>
              <a:rPr lang="ar-EG" sz="3800" dirty="0">
                <a:solidFill>
                  <a:srgbClr val="FFFFFF"/>
                </a:solidFill>
                <a:latin typeface="Simplified Arabic" panose="02020603050405020304" pitchFamily="18" charset="-78"/>
                <a:cs typeface="Simplified Arabic" panose="02020603050405020304" pitchFamily="18" charset="-78"/>
                <a:sym typeface="Tex Gyre Termes Bold"/>
              </a:rPr>
              <a:t>. </a:t>
            </a:r>
            <a:r>
              <a:rPr lang="ar-EG" sz="3800" dirty="0">
                <a:solidFill>
                  <a:srgbClr val="FFFFFF"/>
                </a:solidFill>
                <a:latin typeface="Simplified Arabic" panose="02020603050405020304" pitchFamily="18" charset="-78"/>
                <a:ea typeface="Tex Gyre Termes Bold"/>
                <a:cs typeface="Simplified Arabic" panose="02020603050405020304" pitchFamily="18" charset="-78"/>
                <a:sym typeface="Tex Gyre Termes Bold"/>
              </a:rPr>
              <a:t>يمكن أن تنشأ هذه العلاقات بين شخصين من نفس الجنس، أو بين شخصين مختلفين.</a:t>
            </a:r>
            <a:endParaRPr lang="en-US" sz="3800" dirty="0">
              <a:solidFill>
                <a:srgbClr val="FFFFFF"/>
              </a:solidFill>
              <a:latin typeface="Simplified Arabic" panose="02020603050405020304" pitchFamily="18" charset="-78"/>
              <a:ea typeface="Tex Gyre Termes"/>
              <a:cs typeface="Simplified Arabic" panose="02020603050405020304" pitchFamily="18" charset="-78"/>
              <a:sym typeface="Tex Gyre Termes"/>
            </a:endParaRPr>
          </a:p>
        </p:txBody>
      </p:sp>
      <p:pic>
        <p:nvPicPr>
          <p:cNvPr id="7" name="Picture 7"/>
          <p:cNvPicPr>
            <a:picLocks noChangeAspect="1"/>
          </p:cNvPicPr>
          <p:nvPr/>
        </p:nvPicPr>
        <p:blipFill>
          <a:blip r:embed="rId6"/>
          <a:srcRect/>
          <a:stretch>
            <a:fillRect/>
          </a:stretch>
        </p:blipFill>
        <p:spPr>
          <a:xfrm rot="924997">
            <a:off x="11075728" y="5115017"/>
            <a:ext cx="2529187" cy="2440665"/>
          </a:xfrm>
          <a:prstGeom prst="rect">
            <a:avLst/>
          </a:prstGeom>
        </p:spPr>
      </p:pic>
      <p:pic>
        <p:nvPicPr>
          <p:cNvPr id="8" name="Picture 8"/>
          <p:cNvPicPr>
            <a:picLocks noChangeAspect="1"/>
          </p:cNvPicPr>
          <p:nvPr/>
        </p:nvPicPr>
        <p:blipFill>
          <a:blip r:embed="rId6"/>
          <a:srcRect/>
          <a:stretch>
            <a:fillRect/>
          </a:stretch>
        </p:blipFill>
        <p:spPr>
          <a:xfrm rot="10687518">
            <a:off x="4262035" y="3567629"/>
            <a:ext cx="2098371" cy="2024928"/>
          </a:xfrm>
          <a:prstGeom prst="rect">
            <a:avLst/>
          </a:prstGeom>
        </p:spPr>
      </p:pic>
      <p:sp>
        <p:nvSpPr>
          <p:cNvPr id="9" name="Freeform 9"/>
          <p:cNvSpPr/>
          <p:nvPr/>
        </p:nvSpPr>
        <p:spPr>
          <a:xfrm>
            <a:off x="-90015" y="8948874"/>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7"/>
            <a:stretch>
              <a:fillRect/>
            </a:stretch>
          </a:blipFill>
        </p:spPr>
        <p:txBody>
          <a:bodyPr/>
          <a:lstStyle/>
          <a:p>
            <a:endParaRPr lang="en-US"/>
          </a:p>
        </p:txBody>
      </p:sp>
      <p:sp>
        <p:nvSpPr>
          <p:cNvPr id="10" name="TextBox 10"/>
          <p:cNvSpPr txBox="1"/>
          <p:nvPr/>
        </p:nvSpPr>
        <p:spPr>
          <a:xfrm>
            <a:off x="1247308" y="2237179"/>
            <a:ext cx="16011992" cy="1335622"/>
          </a:xfrm>
          <a:prstGeom prst="rect">
            <a:avLst/>
          </a:prstGeom>
        </p:spPr>
        <p:txBody>
          <a:bodyPr lIns="0" tIns="0" rIns="0" bIns="0" rtlCol="0" anchor="t">
            <a:spAutoFit/>
          </a:bodyPr>
          <a:lstStyle/>
          <a:p>
            <a:pPr algn="ctr">
              <a:lnSpc>
                <a:spcPts val="5320"/>
              </a:lnSpc>
            </a:pPr>
            <a:r>
              <a:rPr lang="ar-EG" sz="3800" dirty="0">
                <a:solidFill>
                  <a:srgbClr val="FFFFFE"/>
                </a:solidFill>
                <a:latin typeface="Simplified Arabic" panose="02020603050405020304" pitchFamily="18" charset="-78"/>
                <a:ea typeface="Tex Gyre Termes"/>
                <a:cs typeface="Simplified Arabic" panose="02020603050405020304" pitchFamily="18" charset="-78"/>
                <a:sym typeface="Tex Gyre Termes"/>
              </a:rPr>
              <a:t>العلاقة</a:t>
            </a:r>
            <a:r>
              <a:rPr lang="ar-EG" sz="3800" b="1" dirty="0">
                <a:solidFill>
                  <a:srgbClr val="FFFFFE"/>
                </a:solidFill>
                <a:latin typeface="Simplified Arabic" panose="02020603050405020304" pitchFamily="18" charset="-78"/>
                <a:ea typeface="Tex Gyre Termes"/>
                <a:cs typeface="Simplified Arabic" panose="02020603050405020304" pitchFamily="18" charset="-78"/>
                <a:sym typeface="Tex Gyre Termes"/>
              </a:rPr>
              <a:t> العذرية (الأفلاطونية) </a:t>
            </a:r>
            <a:r>
              <a:rPr lang="ar-EG" sz="3800" dirty="0">
                <a:solidFill>
                  <a:srgbClr val="FFFFFE"/>
                </a:solidFill>
                <a:latin typeface="Simplified Arabic" panose="02020603050405020304" pitchFamily="18" charset="-78"/>
                <a:ea typeface="Tex Gyre Termes"/>
                <a:cs typeface="Simplified Arabic" panose="02020603050405020304" pitchFamily="18" charset="-78"/>
                <a:sym typeface="Tex Gyre Termes"/>
              </a:rPr>
              <a:t>ليست علاقة </a:t>
            </a:r>
            <a:r>
              <a:rPr lang="ar-EG" sz="3800" dirty="0">
                <a:solidFill>
                  <a:srgbClr val="FFFFFE"/>
                </a:solidFill>
                <a:latin typeface="Simplified Arabic" panose="02020603050405020304" pitchFamily="18" charset="-78"/>
                <a:cs typeface="Simplified Arabic" panose="02020603050405020304" pitchFamily="18" charset="-78"/>
                <a:sym typeface="Tex Gyre Termes"/>
              </a:rPr>
              <a:t>جنسية</a:t>
            </a:r>
            <a:r>
              <a:rPr lang="ar-EG" sz="3800" dirty="0">
                <a:solidFill>
                  <a:srgbClr val="FFFFFE"/>
                </a:solidFill>
                <a:latin typeface="Simplified Arabic" panose="02020603050405020304" pitchFamily="18" charset="-78"/>
                <a:ea typeface="Tex Gyre Termes"/>
                <a:cs typeface="Simplified Arabic" panose="02020603050405020304" pitchFamily="18" charset="-78"/>
                <a:sym typeface="Tex Gyre Termes"/>
              </a:rPr>
              <a:t> أو رومانسية، </a:t>
            </a:r>
          </a:p>
          <a:p>
            <a:pPr algn="ctr">
              <a:lnSpc>
                <a:spcPts val="5320"/>
              </a:lnSpc>
            </a:pPr>
            <a:r>
              <a:rPr lang="ar-EG" sz="3800" dirty="0">
                <a:solidFill>
                  <a:srgbClr val="FFFFFE"/>
                </a:solidFill>
                <a:latin typeface="Simplified Arabic" panose="02020603050405020304" pitchFamily="18" charset="-78"/>
                <a:ea typeface="Tex Gyre Termes"/>
                <a:cs typeface="Simplified Arabic" panose="02020603050405020304" pitchFamily="18" charset="-78"/>
                <a:sym typeface="Tex Gyre Termes"/>
              </a:rPr>
              <a:t>وتُستخدم غالبًا لوصف الصداقات.</a:t>
            </a:r>
            <a:endParaRPr lang="en-US" sz="3800" dirty="0">
              <a:solidFill>
                <a:srgbClr val="FFFFFE"/>
              </a:solidFill>
              <a:latin typeface="Simplified Arabic" panose="02020603050405020304" pitchFamily="18" charset="-78"/>
              <a:ea typeface="Tex Gyre Termes"/>
              <a:cs typeface="Simplified Arabic" panose="02020603050405020304" pitchFamily="18" charset="-78"/>
              <a:sym typeface="Tex Gyre Terme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927"/>
        </a:solidFill>
        <a:effectLst/>
      </p:bgPr>
    </p:bg>
    <p:spTree>
      <p:nvGrpSpPr>
        <p:cNvPr id="1" name=""/>
        <p:cNvGrpSpPr/>
        <p:nvPr/>
      </p:nvGrpSpPr>
      <p:grpSpPr>
        <a:xfrm>
          <a:off x="0" y="0"/>
          <a:ext cx="0" cy="0"/>
          <a:chOff x="0" y="0"/>
          <a:chExt cx="0" cy="0"/>
        </a:xfrm>
      </p:grpSpPr>
      <p:sp>
        <p:nvSpPr>
          <p:cNvPr id="2" name="TextBox 2"/>
          <p:cNvSpPr txBox="1"/>
          <p:nvPr/>
        </p:nvSpPr>
        <p:spPr>
          <a:xfrm>
            <a:off x="1028915" y="723900"/>
            <a:ext cx="16230600" cy="2445862"/>
          </a:xfrm>
          <a:prstGeom prst="rect">
            <a:avLst/>
          </a:prstGeom>
        </p:spPr>
        <p:txBody>
          <a:bodyPr lIns="0" tIns="0" rIns="0" bIns="0" rtlCol="0" anchor="t">
            <a:spAutoFit/>
          </a:bodyPr>
          <a:lstStyle/>
          <a:p>
            <a:pPr algn="r" rtl="1">
              <a:lnSpc>
                <a:spcPts val="10080"/>
              </a:lnSpc>
            </a:pPr>
            <a:r>
              <a:rPr lang="ar-EG" sz="7200" dirty="0">
                <a:solidFill>
                  <a:srgbClr val="000000"/>
                </a:solidFill>
                <a:latin typeface="Simplified Arabic" panose="02020603050405020304" pitchFamily="18" charset="-78"/>
                <a:ea typeface="Gothic A1 Black"/>
                <a:cs typeface="Simplified Arabic" panose="02020603050405020304" pitchFamily="18" charset="-78"/>
                <a:sym typeface="Gothic A1 Black"/>
              </a:rPr>
              <a:t>دعنـــــا نعــــرّف هـــذه الكلمـــــات ....</a:t>
            </a:r>
            <a:endParaRPr lang="en-US" sz="7200" dirty="0">
              <a:solidFill>
                <a:srgbClr val="000000"/>
              </a:solidFill>
              <a:latin typeface="Simplified Arabic" panose="02020603050405020304" pitchFamily="18" charset="-78"/>
              <a:ea typeface="Gothic A1 Black"/>
              <a:cs typeface="Simplified Arabic" panose="02020603050405020304" pitchFamily="18" charset="-78"/>
              <a:sym typeface="Gothic A1 Black"/>
            </a:endParaRPr>
          </a:p>
          <a:p>
            <a:pPr algn="l">
              <a:lnSpc>
                <a:spcPts val="10080"/>
              </a:lnSpc>
            </a:pPr>
            <a:endParaRPr lang="en-US" sz="7200" dirty="0">
              <a:solidFill>
                <a:srgbClr val="000000"/>
              </a:solidFill>
              <a:latin typeface="Gothic A1 Black"/>
              <a:ea typeface="Gothic A1 Black"/>
              <a:cs typeface="Gothic A1 Black"/>
              <a:sym typeface="Gothic A1 Black"/>
            </a:endParaRPr>
          </a:p>
        </p:txBody>
      </p:sp>
      <p:sp>
        <p:nvSpPr>
          <p:cNvPr id="3" name="AutoShape 3"/>
          <p:cNvSpPr/>
          <p:nvPr/>
        </p:nvSpPr>
        <p:spPr>
          <a:xfrm>
            <a:off x="7194536" y="5488720"/>
            <a:ext cx="3383899" cy="13024"/>
          </a:xfrm>
          <a:prstGeom prst="line">
            <a:avLst/>
          </a:prstGeom>
          <a:ln w="123825" cap="rnd">
            <a:solidFill>
              <a:srgbClr val="FFFFFF"/>
            </a:solidFill>
            <a:prstDash val="solid"/>
            <a:headEnd type="none" w="sm" len="sm"/>
            <a:tailEnd type="none" w="sm" len="sm"/>
          </a:ln>
        </p:spPr>
        <p:txBody>
          <a:bodyPr/>
          <a:lstStyle/>
          <a:p>
            <a:endParaRPr lang="en-US"/>
          </a:p>
        </p:txBody>
      </p:sp>
      <p:sp>
        <p:nvSpPr>
          <p:cNvPr id="4" name="Freeform 4"/>
          <p:cNvSpPr/>
          <p:nvPr/>
        </p:nvSpPr>
        <p:spPr>
          <a:xfrm>
            <a:off x="1344951" y="2945639"/>
            <a:ext cx="15598528" cy="1843462"/>
          </a:xfrm>
          <a:custGeom>
            <a:avLst/>
            <a:gdLst/>
            <a:ahLst/>
            <a:cxnLst/>
            <a:rect l="l" t="t" r="r" b="b"/>
            <a:pathLst>
              <a:path w="15598528" h="1843462">
                <a:moveTo>
                  <a:pt x="0" y="0"/>
                </a:moveTo>
                <a:lnTo>
                  <a:pt x="15598527" y="0"/>
                </a:lnTo>
                <a:lnTo>
                  <a:pt x="15598527" y="1843463"/>
                </a:lnTo>
                <a:lnTo>
                  <a:pt x="0" y="18434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637010" y="6201831"/>
            <a:ext cx="17181495" cy="2030540"/>
          </a:xfrm>
          <a:custGeom>
            <a:avLst/>
            <a:gdLst/>
            <a:ahLst/>
            <a:cxnLst/>
            <a:rect l="l" t="t" r="r" b="b"/>
            <a:pathLst>
              <a:path w="17181495" h="2030540">
                <a:moveTo>
                  <a:pt x="0" y="0"/>
                </a:moveTo>
                <a:lnTo>
                  <a:pt x="17181496" y="0"/>
                </a:lnTo>
                <a:lnTo>
                  <a:pt x="17181496" y="2030540"/>
                </a:lnTo>
                <a:lnTo>
                  <a:pt x="0" y="203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73976" y="8756925"/>
            <a:ext cx="2919260" cy="1348119"/>
          </a:xfrm>
          <a:custGeom>
            <a:avLst/>
            <a:gdLst/>
            <a:ahLst/>
            <a:cxnLst/>
            <a:rect l="l" t="t" r="r" b="b"/>
            <a:pathLst>
              <a:path w="2919260" h="1348119">
                <a:moveTo>
                  <a:pt x="0" y="0"/>
                </a:moveTo>
                <a:lnTo>
                  <a:pt x="2919260" y="0"/>
                </a:lnTo>
                <a:lnTo>
                  <a:pt x="2919260" y="1348119"/>
                </a:lnTo>
                <a:lnTo>
                  <a:pt x="0" y="1348119"/>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2130943" y="3433348"/>
            <a:ext cx="14405609" cy="642484"/>
          </a:xfrm>
          <a:prstGeom prst="rect">
            <a:avLst/>
          </a:prstGeom>
        </p:spPr>
        <p:txBody>
          <a:bodyPr lIns="0" tIns="0" rIns="0" bIns="0" rtlCol="0" anchor="t">
            <a:spAutoFit/>
          </a:bodyPr>
          <a:lstStyle/>
          <a:p>
            <a:pPr algn="ctr">
              <a:lnSpc>
                <a:spcPts val="5179"/>
              </a:lnSpc>
              <a:spcBef>
                <a:spcPct val="0"/>
              </a:spcBef>
            </a:pPr>
            <a:r>
              <a:rPr lang="ar-EG" sz="3699"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المودة: </a:t>
            </a:r>
            <a:r>
              <a:rPr lang="ar-EG" sz="36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شعور بالإعجاب أو الاهتمام بشخص ما.</a:t>
            </a:r>
            <a:endParaRPr lang="en-US" sz="3699" b="1" dirty="0">
              <a:solidFill>
                <a:srgbClr val="000000"/>
              </a:solidFill>
              <a:latin typeface="Simplified Arabic" panose="02020603050405020304" pitchFamily="18" charset="-78"/>
              <a:ea typeface="Gothic A1 Medium"/>
              <a:cs typeface="Simplified Arabic" panose="02020603050405020304" pitchFamily="18" charset="-78"/>
              <a:sym typeface="Gothic A1 Medium"/>
            </a:endParaRPr>
          </a:p>
        </p:txBody>
      </p:sp>
      <p:sp>
        <p:nvSpPr>
          <p:cNvPr id="8" name="TextBox 8"/>
          <p:cNvSpPr txBox="1"/>
          <p:nvPr/>
        </p:nvSpPr>
        <p:spPr>
          <a:xfrm>
            <a:off x="3093236" y="6321020"/>
            <a:ext cx="12101529" cy="1234312"/>
          </a:xfrm>
          <a:prstGeom prst="rect">
            <a:avLst/>
          </a:prstGeom>
        </p:spPr>
        <p:txBody>
          <a:bodyPr lIns="0" tIns="0" rIns="0" bIns="0" rtlCol="0" anchor="t">
            <a:spAutoFit/>
          </a:bodyPr>
          <a:lstStyle/>
          <a:p>
            <a:pPr algn="ctr">
              <a:lnSpc>
                <a:spcPts val="4899"/>
              </a:lnSpc>
              <a:spcBef>
                <a:spcPct val="0"/>
              </a:spcBef>
            </a:pPr>
            <a:r>
              <a:rPr lang="ar-EG" sz="3499"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الحميمية</a:t>
            </a:r>
            <a:r>
              <a:rPr lang="ar-EG" sz="34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 قربٌ من شخصٍ آخر تشعر بالراحة معه. </a:t>
            </a:r>
          </a:p>
          <a:p>
            <a:pPr algn="ctr">
              <a:lnSpc>
                <a:spcPts val="4899"/>
              </a:lnSpc>
              <a:spcBef>
                <a:spcPct val="0"/>
              </a:spcBef>
            </a:pPr>
            <a:r>
              <a:rPr lang="ar-EG" sz="34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قد يكون هذا قربًا جسديًا أو عاطفيًا.</a:t>
            </a:r>
            <a:endParaRPr lang="en-US" sz="3499" b="1" dirty="0">
              <a:solidFill>
                <a:srgbClr val="000000"/>
              </a:solidFill>
              <a:latin typeface="Simplified Arabic" panose="02020603050405020304" pitchFamily="18" charset="-78"/>
              <a:ea typeface="Gothic A1 Medium"/>
              <a:cs typeface="Simplified Arabic" panose="02020603050405020304" pitchFamily="18" charset="-78"/>
              <a:sym typeface="Gothic A1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4545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30000"/>
            </a:blip>
            <a:srcRect t="16250" b="16250"/>
            <a:stretch>
              <a:fillRect/>
            </a:stretch>
          </p:blipFill>
          <p:spPr>
            <a:xfrm>
              <a:off x="0" y="0"/>
              <a:ext cx="24384000" cy="13716000"/>
            </a:xfrm>
            <a:prstGeom prst="rect">
              <a:avLst/>
            </a:prstGeom>
          </p:spPr>
        </p:pic>
      </p:grpSp>
      <p:sp>
        <p:nvSpPr>
          <p:cNvPr id="4" name="TextBox 4"/>
          <p:cNvSpPr txBox="1"/>
          <p:nvPr/>
        </p:nvSpPr>
        <p:spPr>
          <a:xfrm>
            <a:off x="1028700" y="3361282"/>
            <a:ext cx="16230600" cy="2687659"/>
          </a:xfrm>
          <a:prstGeom prst="rect">
            <a:avLst/>
          </a:prstGeom>
        </p:spPr>
        <p:txBody>
          <a:bodyPr lIns="0" tIns="0" rIns="0" bIns="0" rtlCol="0" anchor="t">
            <a:spAutoFit/>
          </a:bodyPr>
          <a:lstStyle/>
          <a:p>
            <a:pPr algn="ctr">
              <a:lnSpc>
                <a:spcPts val="11059"/>
              </a:lnSpc>
            </a:pPr>
            <a:r>
              <a:rPr lang="ar-EG" sz="9600" b="1" dirty="0">
                <a:solidFill>
                  <a:srgbClr val="FFFFFF"/>
                </a:solidFill>
                <a:latin typeface="Simplified Arabic" panose="02020603050405020304" pitchFamily="18" charset="-78"/>
                <a:ea typeface="Gothic A1 Black"/>
                <a:cs typeface="Simplified Arabic" panose="02020603050405020304" pitchFamily="18" charset="-78"/>
                <a:sym typeface="Gothic A1 Black"/>
              </a:rPr>
              <a:t>أنـــــــواع العلاقــــــــــات</a:t>
            </a:r>
            <a:endParaRPr lang="en-US" sz="9600" b="1" dirty="0">
              <a:solidFill>
                <a:srgbClr val="FFFFFF"/>
              </a:solidFill>
              <a:latin typeface="Simplified Arabic" panose="02020603050405020304" pitchFamily="18" charset="-78"/>
              <a:ea typeface="Gothic A1 Black"/>
              <a:cs typeface="Simplified Arabic" panose="02020603050405020304" pitchFamily="18" charset="-78"/>
              <a:sym typeface="Gothic A1 Black"/>
            </a:endParaRPr>
          </a:p>
          <a:p>
            <a:pPr algn="l">
              <a:lnSpc>
                <a:spcPts val="11059"/>
              </a:lnSpc>
            </a:pPr>
            <a:endParaRPr lang="en-US" sz="7899" dirty="0">
              <a:solidFill>
                <a:srgbClr val="FFFFFF"/>
              </a:solidFill>
              <a:latin typeface="Gothic A1 Black"/>
              <a:ea typeface="Gothic A1 Black"/>
              <a:cs typeface="Gothic A1 Black"/>
              <a:sym typeface="Gothic A1 Black"/>
            </a:endParaRPr>
          </a:p>
        </p:txBody>
      </p:sp>
      <p:sp>
        <p:nvSpPr>
          <p:cNvPr id="5" name="AutoShape 5"/>
          <p:cNvSpPr/>
          <p:nvPr/>
        </p:nvSpPr>
        <p:spPr>
          <a:xfrm rot="13231">
            <a:off x="1029140" y="5013163"/>
            <a:ext cx="3383924" cy="0"/>
          </a:xfrm>
          <a:prstGeom prst="line">
            <a:avLst/>
          </a:prstGeom>
          <a:ln w="123825" cap="rnd">
            <a:solidFill>
              <a:srgbClr val="4675B8"/>
            </a:solidFill>
            <a:prstDash val="solid"/>
            <a:headEnd type="none" w="sm" len="sm"/>
            <a:tailEnd type="none" w="sm" len="sm"/>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20528" y="2141692"/>
            <a:ext cx="1801641" cy="2135278"/>
          </a:xfrm>
          <a:custGeom>
            <a:avLst/>
            <a:gdLst/>
            <a:ahLst/>
            <a:cxnLst/>
            <a:rect l="l" t="t" r="r" b="b"/>
            <a:pathLst>
              <a:path w="1801641" h="2135278">
                <a:moveTo>
                  <a:pt x="0" y="0"/>
                </a:moveTo>
                <a:lnTo>
                  <a:pt x="1801641" y="0"/>
                </a:lnTo>
                <a:lnTo>
                  <a:pt x="1801641" y="2135278"/>
                </a:lnTo>
                <a:lnTo>
                  <a:pt x="0" y="2135278"/>
                </a:lnTo>
                <a:lnTo>
                  <a:pt x="0" y="0"/>
                </a:lnTo>
                <a:close/>
              </a:path>
            </a:pathLst>
          </a:custGeom>
          <a:blipFill>
            <a:blip r:embed="rId2"/>
            <a:stretch>
              <a:fillRect/>
            </a:stretch>
          </a:blipFill>
        </p:spPr>
        <p:txBody>
          <a:bodyPr/>
          <a:lstStyle/>
          <a:p>
            <a:endParaRPr lang="en-US"/>
          </a:p>
        </p:txBody>
      </p:sp>
      <p:sp>
        <p:nvSpPr>
          <p:cNvPr id="3" name="Freeform 3"/>
          <p:cNvSpPr/>
          <p:nvPr/>
        </p:nvSpPr>
        <p:spPr>
          <a:xfrm>
            <a:off x="7546843" y="2267456"/>
            <a:ext cx="3194315" cy="2009514"/>
          </a:xfrm>
          <a:custGeom>
            <a:avLst/>
            <a:gdLst/>
            <a:ahLst/>
            <a:cxnLst/>
            <a:rect l="l" t="t" r="r" b="b"/>
            <a:pathLst>
              <a:path w="3194315" h="2009514">
                <a:moveTo>
                  <a:pt x="0" y="0"/>
                </a:moveTo>
                <a:lnTo>
                  <a:pt x="3194314" y="0"/>
                </a:lnTo>
                <a:lnTo>
                  <a:pt x="3194314" y="2009514"/>
                </a:lnTo>
                <a:lnTo>
                  <a:pt x="0" y="2009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371796" y="2141692"/>
            <a:ext cx="3704741" cy="2135278"/>
          </a:xfrm>
          <a:custGeom>
            <a:avLst/>
            <a:gdLst/>
            <a:ahLst/>
            <a:cxnLst/>
            <a:rect l="l" t="t" r="r" b="b"/>
            <a:pathLst>
              <a:path w="3704741" h="2135278">
                <a:moveTo>
                  <a:pt x="0" y="0"/>
                </a:moveTo>
                <a:lnTo>
                  <a:pt x="3704741" y="0"/>
                </a:lnTo>
                <a:lnTo>
                  <a:pt x="3704741" y="2135278"/>
                </a:lnTo>
                <a:lnTo>
                  <a:pt x="0" y="21352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5011239" y="6223649"/>
            <a:ext cx="2219176" cy="2376628"/>
          </a:xfrm>
          <a:custGeom>
            <a:avLst/>
            <a:gdLst/>
            <a:ahLst/>
            <a:cxnLst/>
            <a:rect l="l" t="t" r="r" b="b"/>
            <a:pathLst>
              <a:path w="2219176" h="2376628">
                <a:moveTo>
                  <a:pt x="0" y="0"/>
                </a:moveTo>
                <a:lnTo>
                  <a:pt x="2219176" y="0"/>
                </a:lnTo>
                <a:lnTo>
                  <a:pt x="2219176" y="2376628"/>
                </a:lnTo>
                <a:lnTo>
                  <a:pt x="0" y="23766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1246757" y="6449898"/>
            <a:ext cx="1225716" cy="2150379"/>
          </a:xfrm>
          <a:custGeom>
            <a:avLst/>
            <a:gdLst/>
            <a:ahLst/>
            <a:cxnLst/>
            <a:rect l="l" t="t" r="r" b="b"/>
            <a:pathLst>
              <a:path w="1225716" h="2150379">
                <a:moveTo>
                  <a:pt x="0" y="0"/>
                </a:moveTo>
                <a:lnTo>
                  <a:pt x="1225716" y="0"/>
                </a:lnTo>
                <a:lnTo>
                  <a:pt x="1225716" y="2150379"/>
                </a:lnTo>
                <a:lnTo>
                  <a:pt x="0" y="21503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16023" y="6434376"/>
            <a:ext cx="800447" cy="2151554"/>
          </a:xfrm>
          <a:custGeom>
            <a:avLst/>
            <a:gdLst/>
            <a:ahLst/>
            <a:cxnLst/>
            <a:rect l="l" t="t" r="r" b="b"/>
            <a:pathLst>
              <a:path w="800447" h="2151554">
                <a:moveTo>
                  <a:pt x="0" y="0"/>
                </a:moveTo>
                <a:lnTo>
                  <a:pt x="800447" y="0"/>
                </a:lnTo>
                <a:lnTo>
                  <a:pt x="800447" y="2151554"/>
                </a:lnTo>
                <a:lnTo>
                  <a:pt x="0" y="2151554"/>
                </a:lnTo>
                <a:lnTo>
                  <a:pt x="0" y="0"/>
                </a:lnTo>
                <a:close/>
              </a:path>
            </a:pathLst>
          </a:custGeom>
          <a:blipFill>
            <a:blip r:embed="rId11">
              <a:extLst>
                <a:ext uri="{96DAC541-7B7A-43D3-8B79-37D633B846F1}">
                  <asvg:svgBlip xmlns:asvg="http://schemas.microsoft.com/office/drawing/2016/SVG/main" r:embed="rId12"/>
                </a:ext>
              </a:extLst>
            </a:blip>
            <a:stretch>
              <a:fillRect r="-104829" b="-1266"/>
            </a:stretch>
          </a:blipFill>
        </p:spPr>
        <p:txBody>
          <a:bodyPr/>
          <a:lstStyle/>
          <a:p>
            <a:endParaRPr lang="en-US"/>
          </a:p>
        </p:txBody>
      </p:sp>
      <p:sp>
        <p:nvSpPr>
          <p:cNvPr id="8" name="Freeform 8"/>
          <p:cNvSpPr/>
          <p:nvPr/>
        </p:nvSpPr>
        <p:spPr>
          <a:xfrm>
            <a:off x="1225184" y="1384337"/>
            <a:ext cx="4558143" cy="4558143"/>
          </a:xfrm>
          <a:custGeom>
            <a:avLst/>
            <a:gdLst/>
            <a:ahLst/>
            <a:cxnLst/>
            <a:rect l="l" t="t" r="r" b="b"/>
            <a:pathLst>
              <a:path w="4558143" h="4558143">
                <a:moveTo>
                  <a:pt x="0" y="0"/>
                </a:moveTo>
                <a:lnTo>
                  <a:pt x="4558143" y="0"/>
                </a:lnTo>
                <a:lnTo>
                  <a:pt x="4558143" y="4558143"/>
                </a:lnTo>
                <a:lnTo>
                  <a:pt x="0" y="4558143"/>
                </a:lnTo>
                <a:lnTo>
                  <a:pt x="0" y="0"/>
                </a:lnTo>
                <a:close/>
              </a:path>
            </a:pathLst>
          </a:custGeom>
          <a:blipFill>
            <a:blip r:embed="rId13"/>
            <a:stretch>
              <a:fillRect/>
            </a:stretch>
          </a:blipFill>
        </p:spPr>
        <p:txBody>
          <a:bodyPr/>
          <a:lstStyle/>
          <a:p>
            <a:endParaRPr lang="en-US"/>
          </a:p>
        </p:txBody>
      </p:sp>
      <p:sp>
        <p:nvSpPr>
          <p:cNvPr id="9" name="TextBox 9"/>
          <p:cNvSpPr txBox="1"/>
          <p:nvPr/>
        </p:nvSpPr>
        <p:spPr>
          <a:xfrm>
            <a:off x="405243" y="16683"/>
            <a:ext cx="16230600" cy="1000274"/>
          </a:xfrm>
          <a:prstGeom prst="rect">
            <a:avLst/>
          </a:prstGeom>
        </p:spPr>
        <p:txBody>
          <a:bodyPr lIns="0" tIns="0" rIns="0" bIns="0" rtlCol="0" anchor="t">
            <a:spAutoFit/>
          </a:bodyPr>
          <a:lstStyle/>
          <a:p>
            <a:pPr algn="ctr">
              <a:lnSpc>
                <a:spcPts val="7840"/>
              </a:lnSpc>
            </a:pPr>
            <a:r>
              <a:rPr lang="ar-EG" sz="66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أنــــواع العلاقــــــات</a:t>
            </a:r>
            <a:endParaRPr lang="en-US" sz="6600" b="1" dirty="0">
              <a:solidFill>
                <a:srgbClr val="4675B8"/>
              </a:solidFill>
              <a:latin typeface="Simplified Arabic" panose="02020603050405020304" pitchFamily="18" charset="-78"/>
              <a:ea typeface="Gothic A1 Black"/>
              <a:cs typeface="Simplified Arabic" panose="02020603050405020304" pitchFamily="18" charset="-78"/>
              <a:sym typeface="Gothic A1 Black"/>
            </a:endParaRPr>
          </a:p>
        </p:txBody>
      </p:sp>
      <p:grpSp>
        <p:nvGrpSpPr>
          <p:cNvPr id="10" name="Group 10"/>
          <p:cNvGrpSpPr/>
          <p:nvPr/>
        </p:nvGrpSpPr>
        <p:grpSpPr>
          <a:xfrm>
            <a:off x="6635856" y="4426059"/>
            <a:ext cx="5016287" cy="970093"/>
            <a:chOff x="0" y="0"/>
            <a:chExt cx="6688383" cy="1293457"/>
          </a:xfrm>
        </p:grpSpPr>
        <p:sp>
          <p:nvSpPr>
            <p:cNvPr id="11" name="TextBox 11"/>
            <p:cNvSpPr txBox="1"/>
            <p:nvPr/>
          </p:nvSpPr>
          <p:spPr>
            <a:xfrm>
              <a:off x="0" y="-114300"/>
              <a:ext cx="6688383" cy="635847"/>
            </a:xfrm>
            <a:prstGeom prst="rect">
              <a:avLst/>
            </a:prstGeom>
          </p:spPr>
          <p:txBody>
            <a:bodyPr lIns="0" tIns="0" rIns="0" bIns="0" rtlCol="0" anchor="t">
              <a:spAutoFit/>
            </a:bodyPr>
            <a:lstStyle/>
            <a:p>
              <a:pPr algn="ctr">
                <a:lnSpc>
                  <a:spcPts val="3639"/>
                </a:lnSpc>
              </a:pPr>
              <a:r>
                <a:rPr lang="en-US" sz="2599" b="1">
                  <a:solidFill>
                    <a:srgbClr val="000000"/>
                  </a:solidFill>
                  <a:latin typeface="Gothic A1 Medium Bold"/>
                  <a:ea typeface="Gothic A1 Medium Bold"/>
                  <a:cs typeface="Gothic A1 Medium Bold"/>
                  <a:sym typeface="Gothic A1 Medium Bold"/>
                </a:rPr>
                <a:t>CASUAL</a:t>
              </a:r>
            </a:p>
          </p:txBody>
        </p:sp>
        <p:sp>
          <p:nvSpPr>
            <p:cNvPr id="12" name="TextBox 12"/>
            <p:cNvSpPr txBox="1"/>
            <p:nvPr/>
          </p:nvSpPr>
          <p:spPr>
            <a:xfrm>
              <a:off x="0" y="711162"/>
              <a:ext cx="6688383" cy="582295"/>
            </a:xfrm>
            <a:prstGeom prst="rect">
              <a:avLst/>
            </a:prstGeom>
          </p:spPr>
          <p:txBody>
            <a:bodyPr lIns="0" tIns="0" rIns="0" bIns="0" rtlCol="0" anchor="t">
              <a:spAutoFit/>
            </a:bodyPr>
            <a:lstStyle/>
            <a:p>
              <a:pPr algn="ctr">
                <a:lnSpc>
                  <a:spcPts val="3359"/>
                </a:lnSpc>
              </a:pPr>
              <a:endParaRPr/>
            </a:p>
          </p:txBody>
        </p:sp>
      </p:grpSp>
      <p:grpSp>
        <p:nvGrpSpPr>
          <p:cNvPr id="13" name="Group 13"/>
          <p:cNvGrpSpPr/>
          <p:nvPr/>
        </p:nvGrpSpPr>
        <p:grpSpPr>
          <a:xfrm>
            <a:off x="813205" y="4340334"/>
            <a:ext cx="5016287" cy="1055818"/>
            <a:chOff x="0" y="-114300"/>
            <a:chExt cx="6688383" cy="1407757"/>
          </a:xfrm>
        </p:grpSpPr>
        <p:sp>
          <p:nvSpPr>
            <p:cNvPr id="14" name="TextBox 14"/>
            <p:cNvSpPr txBox="1"/>
            <p:nvPr/>
          </p:nvSpPr>
          <p:spPr>
            <a:xfrm>
              <a:off x="0" y="-114300"/>
              <a:ext cx="6688383" cy="615553"/>
            </a:xfrm>
            <a:prstGeom prst="rect">
              <a:avLst/>
            </a:prstGeom>
          </p:spPr>
          <p:txBody>
            <a:bodyPr lIns="0" tIns="0" rIns="0" bIns="0" rtlCol="0" anchor="t">
              <a:spAutoFit/>
            </a:bodyPr>
            <a:lstStyle/>
            <a:p>
              <a:pPr algn="ctr">
                <a:lnSpc>
                  <a:spcPts val="3639"/>
                </a:lnSpc>
              </a:pPr>
              <a:r>
                <a:rPr lang="ar-EG" sz="25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rPr>
                <a:t>ملتزمة</a:t>
              </a:r>
              <a:endParaRPr lang="en-US" sz="2599" b="1" dirty="0">
                <a:solidFill>
                  <a:srgbClr val="000000"/>
                </a:solidFill>
                <a:latin typeface="Simplified Arabic" panose="02020603050405020304" pitchFamily="18" charset="-78"/>
                <a:ea typeface="Gothic A1 Medium Bold"/>
                <a:cs typeface="Simplified Arabic" panose="02020603050405020304" pitchFamily="18" charset="-78"/>
                <a:sym typeface="Gothic A1 Medium Bold"/>
              </a:endParaRPr>
            </a:p>
          </p:txBody>
        </p:sp>
        <p:sp>
          <p:nvSpPr>
            <p:cNvPr id="15" name="TextBox 15"/>
            <p:cNvSpPr txBox="1"/>
            <p:nvPr/>
          </p:nvSpPr>
          <p:spPr>
            <a:xfrm>
              <a:off x="0" y="711162"/>
              <a:ext cx="6688383" cy="582295"/>
            </a:xfrm>
            <a:prstGeom prst="rect">
              <a:avLst/>
            </a:prstGeom>
          </p:spPr>
          <p:txBody>
            <a:bodyPr lIns="0" tIns="0" rIns="0" bIns="0" rtlCol="0" anchor="t">
              <a:spAutoFit/>
            </a:bodyPr>
            <a:lstStyle/>
            <a:p>
              <a:pPr algn="ctr">
                <a:lnSpc>
                  <a:spcPts val="3359"/>
                </a:lnSpc>
              </a:pPr>
              <a:endParaRPr/>
            </a:p>
          </p:txBody>
        </p:sp>
      </p:grpSp>
      <p:grpSp>
        <p:nvGrpSpPr>
          <p:cNvPr id="16" name="Group 16"/>
          <p:cNvGrpSpPr/>
          <p:nvPr/>
        </p:nvGrpSpPr>
        <p:grpSpPr>
          <a:xfrm>
            <a:off x="12716023" y="4426059"/>
            <a:ext cx="5016287" cy="970093"/>
            <a:chOff x="0" y="0"/>
            <a:chExt cx="6688383" cy="1293457"/>
          </a:xfrm>
        </p:grpSpPr>
        <p:sp>
          <p:nvSpPr>
            <p:cNvPr id="17" name="TextBox 17"/>
            <p:cNvSpPr txBox="1"/>
            <p:nvPr/>
          </p:nvSpPr>
          <p:spPr>
            <a:xfrm>
              <a:off x="0" y="-114300"/>
              <a:ext cx="6688383" cy="635847"/>
            </a:xfrm>
            <a:prstGeom prst="rect">
              <a:avLst/>
            </a:prstGeom>
          </p:spPr>
          <p:txBody>
            <a:bodyPr lIns="0" tIns="0" rIns="0" bIns="0" rtlCol="0" anchor="t">
              <a:spAutoFit/>
            </a:bodyPr>
            <a:lstStyle/>
            <a:p>
              <a:pPr algn="ctr">
                <a:lnSpc>
                  <a:spcPts val="3639"/>
                </a:lnSpc>
              </a:pPr>
              <a:r>
                <a:rPr lang="en-US" sz="2599" b="1">
                  <a:solidFill>
                    <a:srgbClr val="000000"/>
                  </a:solidFill>
                  <a:latin typeface="Gothic A1 Medium Bold"/>
                  <a:ea typeface="Gothic A1 Medium Bold"/>
                  <a:cs typeface="Gothic A1 Medium Bold"/>
                  <a:sym typeface="Gothic A1 Medium Bold"/>
                </a:rPr>
                <a:t>SITUATIONSHIP</a:t>
              </a:r>
            </a:p>
          </p:txBody>
        </p:sp>
        <p:sp>
          <p:nvSpPr>
            <p:cNvPr id="18" name="TextBox 18"/>
            <p:cNvSpPr txBox="1"/>
            <p:nvPr/>
          </p:nvSpPr>
          <p:spPr>
            <a:xfrm>
              <a:off x="0" y="711162"/>
              <a:ext cx="6688383" cy="582295"/>
            </a:xfrm>
            <a:prstGeom prst="rect">
              <a:avLst/>
            </a:prstGeom>
          </p:spPr>
          <p:txBody>
            <a:bodyPr lIns="0" tIns="0" rIns="0" bIns="0" rtlCol="0" anchor="t">
              <a:spAutoFit/>
            </a:bodyPr>
            <a:lstStyle/>
            <a:p>
              <a:pPr algn="ctr">
                <a:lnSpc>
                  <a:spcPts val="3359"/>
                </a:lnSpc>
              </a:pPr>
              <a:endParaRPr/>
            </a:p>
          </p:txBody>
        </p:sp>
      </p:grpSp>
      <p:grpSp>
        <p:nvGrpSpPr>
          <p:cNvPr id="19" name="Group 19"/>
          <p:cNvGrpSpPr/>
          <p:nvPr/>
        </p:nvGrpSpPr>
        <p:grpSpPr>
          <a:xfrm>
            <a:off x="3504256" y="8857451"/>
            <a:ext cx="5016287" cy="970093"/>
            <a:chOff x="0" y="0"/>
            <a:chExt cx="6688383" cy="1293457"/>
          </a:xfrm>
        </p:grpSpPr>
        <p:sp>
          <p:nvSpPr>
            <p:cNvPr id="20" name="TextBox 20"/>
            <p:cNvSpPr txBox="1"/>
            <p:nvPr/>
          </p:nvSpPr>
          <p:spPr>
            <a:xfrm>
              <a:off x="0" y="-114300"/>
              <a:ext cx="6688383" cy="635847"/>
            </a:xfrm>
            <a:prstGeom prst="rect">
              <a:avLst/>
            </a:prstGeom>
          </p:spPr>
          <p:txBody>
            <a:bodyPr lIns="0" tIns="0" rIns="0" bIns="0" rtlCol="0" anchor="t">
              <a:spAutoFit/>
            </a:bodyPr>
            <a:lstStyle/>
            <a:p>
              <a:pPr algn="ctr">
                <a:lnSpc>
                  <a:spcPts val="3639"/>
                </a:lnSpc>
              </a:pPr>
              <a:r>
                <a:rPr lang="en-US" sz="2599" b="1">
                  <a:solidFill>
                    <a:srgbClr val="000000"/>
                  </a:solidFill>
                  <a:latin typeface="Gothic A1 Medium Bold"/>
                  <a:ea typeface="Gothic A1 Medium Bold"/>
                  <a:cs typeface="Gothic A1 Medium Bold"/>
                  <a:sym typeface="Gothic A1 Medium Bold"/>
                </a:rPr>
                <a:t>OPEN</a:t>
              </a:r>
            </a:p>
          </p:txBody>
        </p:sp>
        <p:sp>
          <p:nvSpPr>
            <p:cNvPr id="21" name="TextBox 21"/>
            <p:cNvSpPr txBox="1"/>
            <p:nvPr/>
          </p:nvSpPr>
          <p:spPr>
            <a:xfrm>
              <a:off x="0" y="711162"/>
              <a:ext cx="6688383" cy="582295"/>
            </a:xfrm>
            <a:prstGeom prst="rect">
              <a:avLst/>
            </a:prstGeom>
          </p:spPr>
          <p:txBody>
            <a:bodyPr lIns="0" tIns="0" rIns="0" bIns="0" rtlCol="0" anchor="t">
              <a:spAutoFit/>
            </a:bodyPr>
            <a:lstStyle/>
            <a:p>
              <a:pPr algn="ctr">
                <a:lnSpc>
                  <a:spcPts val="3359"/>
                </a:lnSpc>
              </a:pPr>
              <a:endParaRPr/>
            </a:p>
          </p:txBody>
        </p:sp>
      </p:grpSp>
      <p:grpSp>
        <p:nvGrpSpPr>
          <p:cNvPr id="22" name="Group 22"/>
          <p:cNvGrpSpPr/>
          <p:nvPr/>
        </p:nvGrpSpPr>
        <p:grpSpPr>
          <a:xfrm>
            <a:off x="10122396" y="8773254"/>
            <a:ext cx="5016287" cy="970093"/>
            <a:chOff x="0" y="0"/>
            <a:chExt cx="6688383" cy="1293457"/>
          </a:xfrm>
        </p:grpSpPr>
        <p:sp>
          <p:nvSpPr>
            <p:cNvPr id="23" name="TextBox 23"/>
            <p:cNvSpPr txBox="1"/>
            <p:nvPr/>
          </p:nvSpPr>
          <p:spPr>
            <a:xfrm>
              <a:off x="0" y="-114300"/>
              <a:ext cx="6688383" cy="635847"/>
            </a:xfrm>
            <a:prstGeom prst="rect">
              <a:avLst/>
            </a:prstGeom>
          </p:spPr>
          <p:txBody>
            <a:bodyPr lIns="0" tIns="0" rIns="0" bIns="0" rtlCol="0" anchor="t">
              <a:spAutoFit/>
            </a:bodyPr>
            <a:lstStyle/>
            <a:p>
              <a:pPr algn="ctr">
                <a:lnSpc>
                  <a:spcPts val="3639"/>
                </a:lnSpc>
              </a:pPr>
              <a:r>
                <a:rPr lang="en-US" sz="2599" b="1">
                  <a:solidFill>
                    <a:srgbClr val="000000"/>
                  </a:solidFill>
                  <a:latin typeface="Gothic A1 Medium Bold"/>
                  <a:ea typeface="Gothic A1 Medium Bold"/>
                  <a:cs typeface="Gothic A1 Medium Bold"/>
                  <a:sym typeface="Gothic A1 Medium Bold"/>
                </a:rPr>
                <a:t>CODEPENDENT</a:t>
              </a:r>
            </a:p>
          </p:txBody>
        </p:sp>
        <p:sp>
          <p:nvSpPr>
            <p:cNvPr id="24" name="TextBox 24"/>
            <p:cNvSpPr txBox="1"/>
            <p:nvPr/>
          </p:nvSpPr>
          <p:spPr>
            <a:xfrm>
              <a:off x="0" y="711162"/>
              <a:ext cx="6688383" cy="582295"/>
            </a:xfrm>
            <a:prstGeom prst="rect">
              <a:avLst/>
            </a:prstGeom>
          </p:spPr>
          <p:txBody>
            <a:bodyPr lIns="0" tIns="0" rIns="0" bIns="0" rtlCol="0" anchor="t">
              <a:spAutoFit/>
            </a:bodyPr>
            <a:lstStyle/>
            <a:p>
              <a:pPr algn="ctr">
                <a:lnSpc>
                  <a:spcPts val="3359"/>
                </a:lnSpc>
              </a:pPr>
              <a:endParaRPr/>
            </a:p>
          </p:txBody>
        </p:sp>
      </p:grpSp>
      <p:sp>
        <p:nvSpPr>
          <p:cNvPr id="25" name="Freeform 25"/>
          <p:cNvSpPr/>
          <p:nvPr/>
        </p:nvSpPr>
        <p:spPr>
          <a:xfrm>
            <a:off x="6993686" y="1384337"/>
            <a:ext cx="4558143" cy="4558143"/>
          </a:xfrm>
          <a:custGeom>
            <a:avLst/>
            <a:gdLst/>
            <a:ahLst/>
            <a:cxnLst/>
            <a:rect l="l" t="t" r="r" b="b"/>
            <a:pathLst>
              <a:path w="4558143" h="4558143">
                <a:moveTo>
                  <a:pt x="0" y="0"/>
                </a:moveTo>
                <a:lnTo>
                  <a:pt x="4558143" y="0"/>
                </a:lnTo>
                <a:lnTo>
                  <a:pt x="4558143" y="4558143"/>
                </a:lnTo>
                <a:lnTo>
                  <a:pt x="0" y="4558143"/>
                </a:lnTo>
                <a:lnTo>
                  <a:pt x="0" y="0"/>
                </a:lnTo>
                <a:close/>
              </a:path>
            </a:pathLst>
          </a:custGeom>
          <a:blipFill>
            <a:blip r:embed="rId13"/>
            <a:stretch>
              <a:fillRect/>
            </a:stretch>
          </a:blipFill>
        </p:spPr>
        <p:txBody>
          <a:bodyPr/>
          <a:lstStyle/>
          <a:p>
            <a:endParaRPr lang="en-US" dirty="0"/>
          </a:p>
        </p:txBody>
      </p:sp>
      <p:sp>
        <p:nvSpPr>
          <p:cNvPr id="26" name="Freeform 26"/>
          <p:cNvSpPr/>
          <p:nvPr/>
        </p:nvSpPr>
        <p:spPr>
          <a:xfrm>
            <a:off x="12859612" y="1384337"/>
            <a:ext cx="4558143" cy="4558143"/>
          </a:xfrm>
          <a:custGeom>
            <a:avLst/>
            <a:gdLst/>
            <a:ahLst/>
            <a:cxnLst/>
            <a:rect l="l" t="t" r="r" b="b"/>
            <a:pathLst>
              <a:path w="4558143" h="4558143">
                <a:moveTo>
                  <a:pt x="0" y="0"/>
                </a:moveTo>
                <a:lnTo>
                  <a:pt x="4558143" y="0"/>
                </a:lnTo>
                <a:lnTo>
                  <a:pt x="4558143" y="4558143"/>
                </a:lnTo>
                <a:lnTo>
                  <a:pt x="0" y="4558143"/>
                </a:lnTo>
                <a:lnTo>
                  <a:pt x="0" y="0"/>
                </a:lnTo>
                <a:close/>
              </a:path>
            </a:pathLst>
          </a:custGeom>
          <a:blipFill>
            <a:blip r:embed="rId13"/>
            <a:stretch>
              <a:fillRect/>
            </a:stretch>
          </a:blipFill>
        </p:spPr>
        <p:txBody>
          <a:bodyPr/>
          <a:lstStyle/>
          <a:p>
            <a:endParaRPr lang="en-US" dirty="0"/>
          </a:p>
        </p:txBody>
      </p:sp>
      <p:sp>
        <p:nvSpPr>
          <p:cNvPr id="27" name="Freeform 27"/>
          <p:cNvSpPr/>
          <p:nvPr/>
        </p:nvSpPr>
        <p:spPr>
          <a:xfrm>
            <a:off x="3841755" y="5396151"/>
            <a:ext cx="4558143" cy="4558143"/>
          </a:xfrm>
          <a:custGeom>
            <a:avLst/>
            <a:gdLst/>
            <a:ahLst/>
            <a:cxnLst/>
            <a:rect l="l" t="t" r="r" b="b"/>
            <a:pathLst>
              <a:path w="4558143" h="4558143">
                <a:moveTo>
                  <a:pt x="0" y="0"/>
                </a:moveTo>
                <a:lnTo>
                  <a:pt x="4558143" y="0"/>
                </a:lnTo>
                <a:lnTo>
                  <a:pt x="4558143" y="4558143"/>
                </a:lnTo>
                <a:lnTo>
                  <a:pt x="0" y="4558143"/>
                </a:lnTo>
                <a:lnTo>
                  <a:pt x="0" y="0"/>
                </a:lnTo>
                <a:close/>
              </a:path>
            </a:pathLst>
          </a:custGeom>
          <a:blipFill>
            <a:blip r:embed="rId13"/>
            <a:stretch>
              <a:fillRect/>
            </a:stretch>
          </a:blipFill>
        </p:spPr>
        <p:txBody>
          <a:bodyPr/>
          <a:lstStyle/>
          <a:p>
            <a:endParaRPr lang="en-US" dirty="0"/>
          </a:p>
        </p:txBody>
      </p:sp>
      <p:sp>
        <p:nvSpPr>
          <p:cNvPr id="28" name="Freeform 28"/>
          <p:cNvSpPr/>
          <p:nvPr/>
        </p:nvSpPr>
        <p:spPr>
          <a:xfrm>
            <a:off x="10041075" y="5315195"/>
            <a:ext cx="4558143" cy="4558143"/>
          </a:xfrm>
          <a:custGeom>
            <a:avLst/>
            <a:gdLst/>
            <a:ahLst/>
            <a:cxnLst/>
            <a:rect l="l" t="t" r="r" b="b"/>
            <a:pathLst>
              <a:path w="4558143" h="4558143">
                <a:moveTo>
                  <a:pt x="0" y="0"/>
                </a:moveTo>
                <a:lnTo>
                  <a:pt x="4558143" y="0"/>
                </a:lnTo>
                <a:lnTo>
                  <a:pt x="4558143" y="4558143"/>
                </a:lnTo>
                <a:lnTo>
                  <a:pt x="0" y="4558143"/>
                </a:lnTo>
                <a:lnTo>
                  <a:pt x="0" y="0"/>
                </a:lnTo>
                <a:close/>
              </a:path>
            </a:pathLst>
          </a:custGeom>
          <a:blipFill>
            <a:blip r:embed="rId13"/>
            <a:stretch>
              <a:fillRect/>
            </a:stretch>
          </a:blipFill>
        </p:spPr>
        <p:txBody>
          <a:bodyPr/>
          <a:lstStyle/>
          <a:p>
            <a:endParaRPr lang="en-US" dirty="0"/>
          </a:p>
        </p:txBody>
      </p:sp>
      <p:sp>
        <p:nvSpPr>
          <p:cNvPr id="30" name="TextBox 29">
            <a:extLst>
              <a:ext uri="{FF2B5EF4-FFF2-40B4-BE49-F238E27FC236}">
                <a16:creationId xmlns:a16="http://schemas.microsoft.com/office/drawing/2014/main" id="{9468F566-6C0C-0F3F-6A62-429552D34AA3}"/>
              </a:ext>
            </a:extLst>
          </p:cNvPr>
          <p:cNvSpPr txBox="1"/>
          <p:nvPr/>
        </p:nvSpPr>
        <p:spPr>
          <a:xfrm>
            <a:off x="8399898" y="4448419"/>
            <a:ext cx="1722497" cy="492314"/>
          </a:xfrm>
          <a:prstGeom prst="rect">
            <a:avLst/>
          </a:prstGeom>
          <a:solidFill>
            <a:schemeClr val="bg1"/>
          </a:solidFill>
        </p:spPr>
        <p:txBody>
          <a:bodyPr wrap="square" rtlCol="0">
            <a:spAutoFit/>
          </a:bodyPr>
          <a:lstStyle/>
          <a:p>
            <a:pPr algn="ctr"/>
            <a:r>
              <a:rPr lang="ar-EG" sz="2599" b="1" dirty="0">
                <a:solidFill>
                  <a:srgbClr val="000000"/>
                </a:solidFill>
                <a:latin typeface="Simplified Arabic" panose="02020603050405020304" pitchFamily="18" charset="-78"/>
                <a:ea typeface="Gothic A1 Medium Bold"/>
                <a:cs typeface="Simplified Arabic" panose="02020603050405020304" pitchFamily="18" charset="-78"/>
              </a:rPr>
              <a:t>عرضيّة</a:t>
            </a:r>
            <a:endParaRPr lang="en-US" sz="2599" b="1" dirty="0">
              <a:solidFill>
                <a:srgbClr val="000000"/>
              </a:solidFill>
              <a:latin typeface="Simplified Arabic" panose="02020603050405020304" pitchFamily="18" charset="-78"/>
              <a:ea typeface="Gothic A1 Medium Bold"/>
              <a:cs typeface="Simplified Arabic" panose="02020603050405020304" pitchFamily="18" charset="-78"/>
            </a:endParaRPr>
          </a:p>
        </p:txBody>
      </p:sp>
      <p:sp>
        <p:nvSpPr>
          <p:cNvPr id="31" name="TextBox 30">
            <a:extLst>
              <a:ext uri="{FF2B5EF4-FFF2-40B4-BE49-F238E27FC236}">
                <a16:creationId xmlns:a16="http://schemas.microsoft.com/office/drawing/2014/main" id="{93799717-8440-D24E-FB69-ED6665E39C2D}"/>
              </a:ext>
            </a:extLst>
          </p:cNvPr>
          <p:cNvSpPr txBox="1"/>
          <p:nvPr/>
        </p:nvSpPr>
        <p:spPr>
          <a:xfrm>
            <a:off x="13944600" y="4276761"/>
            <a:ext cx="2691243" cy="492314"/>
          </a:xfrm>
          <a:prstGeom prst="rect">
            <a:avLst/>
          </a:prstGeom>
          <a:solidFill>
            <a:schemeClr val="bg1"/>
          </a:solidFill>
        </p:spPr>
        <p:txBody>
          <a:bodyPr wrap="square" rtlCol="0">
            <a:spAutoFit/>
          </a:bodyPr>
          <a:lstStyle/>
          <a:p>
            <a:pPr algn="ctr"/>
            <a:r>
              <a:rPr lang="ar-EG" sz="2599" b="1" dirty="0">
                <a:solidFill>
                  <a:srgbClr val="000000"/>
                </a:solidFill>
                <a:latin typeface="Simplified Arabic" panose="02020603050405020304" pitchFamily="18" charset="-78"/>
                <a:ea typeface="Gothic A1 Medium Bold"/>
                <a:cs typeface="Simplified Arabic" panose="02020603050405020304" pitchFamily="18" charset="-78"/>
              </a:rPr>
              <a:t>ظرفيّة</a:t>
            </a:r>
            <a:endParaRPr lang="en-US" sz="2599" b="1" dirty="0">
              <a:solidFill>
                <a:srgbClr val="000000"/>
              </a:solidFill>
              <a:latin typeface="Simplified Arabic" panose="02020603050405020304" pitchFamily="18" charset="-78"/>
              <a:ea typeface="Gothic A1 Medium Bold"/>
              <a:cs typeface="Simplified Arabic" panose="02020603050405020304" pitchFamily="18" charset="-78"/>
            </a:endParaRPr>
          </a:p>
        </p:txBody>
      </p:sp>
      <p:sp>
        <p:nvSpPr>
          <p:cNvPr id="32" name="TextBox 31">
            <a:extLst>
              <a:ext uri="{FF2B5EF4-FFF2-40B4-BE49-F238E27FC236}">
                <a16:creationId xmlns:a16="http://schemas.microsoft.com/office/drawing/2014/main" id="{CE7BC4FC-E3F3-E910-1BBF-91563B4BE1C8}"/>
              </a:ext>
            </a:extLst>
          </p:cNvPr>
          <p:cNvSpPr txBox="1"/>
          <p:nvPr/>
        </p:nvSpPr>
        <p:spPr>
          <a:xfrm>
            <a:off x="5151150" y="8780329"/>
            <a:ext cx="1722497" cy="492314"/>
          </a:xfrm>
          <a:prstGeom prst="rect">
            <a:avLst/>
          </a:prstGeom>
          <a:solidFill>
            <a:schemeClr val="bg1"/>
          </a:solidFill>
        </p:spPr>
        <p:txBody>
          <a:bodyPr wrap="square" rtlCol="0">
            <a:spAutoFit/>
          </a:bodyPr>
          <a:lstStyle/>
          <a:p>
            <a:pPr algn="ctr"/>
            <a:r>
              <a:rPr lang="ar-EG" sz="2599" b="1" dirty="0">
                <a:solidFill>
                  <a:srgbClr val="000000"/>
                </a:solidFill>
                <a:latin typeface="Simplified Arabic" panose="02020603050405020304" pitchFamily="18" charset="-78"/>
                <a:ea typeface="Gothic A1 Medium Bold"/>
                <a:cs typeface="Simplified Arabic" panose="02020603050405020304" pitchFamily="18" charset="-78"/>
              </a:rPr>
              <a:t>مفتوحة</a:t>
            </a:r>
            <a:endParaRPr lang="en-US" sz="2599" b="1" dirty="0">
              <a:solidFill>
                <a:srgbClr val="000000"/>
              </a:solidFill>
              <a:latin typeface="Simplified Arabic" panose="02020603050405020304" pitchFamily="18" charset="-78"/>
              <a:ea typeface="Gothic A1 Medium Bold"/>
              <a:cs typeface="Simplified Arabic" panose="02020603050405020304" pitchFamily="18" charset="-78"/>
            </a:endParaRPr>
          </a:p>
        </p:txBody>
      </p:sp>
      <p:sp>
        <p:nvSpPr>
          <p:cNvPr id="33" name="TextBox 32">
            <a:extLst>
              <a:ext uri="{FF2B5EF4-FFF2-40B4-BE49-F238E27FC236}">
                <a16:creationId xmlns:a16="http://schemas.microsoft.com/office/drawing/2014/main" id="{0434AB7F-EF08-E52E-AA65-36E2833F9334}"/>
              </a:ext>
            </a:extLst>
          </p:cNvPr>
          <p:cNvSpPr txBox="1"/>
          <p:nvPr/>
        </p:nvSpPr>
        <p:spPr>
          <a:xfrm>
            <a:off x="11246757" y="8600277"/>
            <a:ext cx="2697843" cy="492314"/>
          </a:xfrm>
          <a:prstGeom prst="rect">
            <a:avLst/>
          </a:prstGeom>
          <a:solidFill>
            <a:schemeClr val="bg1"/>
          </a:solidFill>
        </p:spPr>
        <p:txBody>
          <a:bodyPr wrap="square" rtlCol="0">
            <a:spAutoFit/>
          </a:bodyPr>
          <a:lstStyle/>
          <a:p>
            <a:pPr algn="ctr"/>
            <a:r>
              <a:rPr lang="ar-EG" sz="2599" b="1" dirty="0">
                <a:solidFill>
                  <a:srgbClr val="000000"/>
                </a:solidFill>
                <a:latin typeface="Simplified Arabic" panose="02020603050405020304" pitchFamily="18" charset="-78"/>
                <a:ea typeface="Gothic A1 Medium Bold"/>
                <a:cs typeface="Simplified Arabic" panose="02020603050405020304" pitchFamily="18" charset="-78"/>
              </a:rPr>
              <a:t>اعتماديّة</a:t>
            </a:r>
            <a:endParaRPr lang="en-US" sz="2599" b="1" dirty="0">
              <a:solidFill>
                <a:srgbClr val="000000"/>
              </a:solidFill>
              <a:latin typeface="Simplified Arabic" panose="02020603050405020304" pitchFamily="18" charset="-78"/>
              <a:ea typeface="Gothic A1 Medium Bold"/>
              <a:cs typeface="Simplified Arabic" panose="02020603050405020304" pitchFamily="18" charset="-7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3335845" cy="10287000"/>
            <a:chOff x="0" y="0"/>
            <a:chExt cx="4447793" cy="13716000"/>
          </a:xfrm>
        </p:grpSpPr>
        <p:grpSp>
          <p:nvGrpSpPr>
            <p:cNvPr id="3" name="Group 3"/>
            <p:cNvGrpSpPr/>
            <p:nvPr/>
          </p:nvGrpSpPr>
          <p:grpSpPr>
            <a:xfrm>
              <a:off x="0" y="0"/>
              <a:ext cx="4447793" cy="13716000"/>
              <a:chOff x="0" y="0"/>
              <a:chExt cx="1128422" cy="3479800"/>
            </a:xfrm>
          </p:grpSpPr>
          <p:sp>
            <p:nvSpPr>
              <p:cNvPr id="4" name="Freeform 4"/>
              <p:cNvSpPr/>
              <p:nvPr/>
            </p:nvSpPr>
            <p:spPr>
              <a:xfrm>
                <a:off x="0" y="0"/>
                <a:ext cx="1128422" cy="3479800"/>
              </a:xfrm>
              <a:custGeom>
                <a:avLst/>
                <a:gdLst/>
                <a:ahLst/>
                <a:cxnLst/>
                <a:rect l="l" t="t" r="r" b="b"/>
                <a:pathLst>
                  <a:path w="1128422" h="3479800">
                    <a:moveTo>
                      <a:pt x="0" y="0"/>
                    </a:moveTo>
                    <a:lnTo>
                      <a:pt x="1128422" y="0"/>
                    </a:lnTo>
                    <a:lnTo>
                      <a:pt x="1128422" y="3479800"/>
                    </a:lnTo>
                    <a:lnTo>
                      <a:pt x="0" y="3479800"/>
                    </a:lnTo>
                    <a:close/>
                  </a:path>
                </a:pathLst>
              </a:custGeom>
              <a:solidFill>
                <a:srgbClr val="4675B8"/>
              </a:solidFill>
            </p:spPr>
            <p:txBody>
              <a:bodyPr/>
              <a:lstStyle/>
              <a:p>
                <a:endParaRPr lang="en-US"/>
              </a:p>
            </p:txBody>
          </p:sp>
        </p:grpSp>
        <p:sp>
          <p:nvSpPr>
            <p:cNvPr id="5" name="Freeform 5"/>
            <p:cNvSpPr/>
            <p:nvPr/>
          </p:nvSpPr>
          <p:spPr>
            <a:xfrm>
              <a:off x="260416" y="9207947"/>
              <a:ext cx="4187377" cy="4508053"/>
            </a:xfrm>
            <a:custGeom>
              <a:avLst/>
              <a:gdLst/>
              <a:ahLst/>
              <a:cxnLst/>
              <a:rect l="l" t="t" r="r" b="b"/>
              <a:pathLst>
                <a:path w="4187377" h="4508053">
                  <a:moveTo>
                    <a:pt x="0" y="0"/>
                  </a:moveTo>
                  <a:lnTo>
                    <a:pt x="4187377" y="0"/>
                  </a:lnTo>
                  <a:lnTo>
                    <a:pt x="4187377" y="4508053"/>
                  </a:lnTo>
                  <a:lnTo>
                    <a:pt x="0" y="4508053"/>
                  </a:lnTo>
                  <a:lnTo>
                    <a:pt x="0" y="0"/>
                  </a:lnTo>
                  <a:close/>
                </a:path>
              </a:pathLst>
            </a:custGeom>
            <a:blipFill>
              <a:blip r:embed="rId2"/>
              <a:stretch>
                <a:fillRect r="-330632"/>
              </a:stretch>
            </a:blipFill>
          </p:spPr>
          <p:txBody>
            <a:bodyPr/>
            <a:lstStyle/>
            <a:p>
              <a:endParaRPr lang="en-US"/>
            </a:p>
          </p:txBody>
        </p:sp>
      </p:grpSp>
      <p:sp>
        <p:nvSpPr>
          <p:cNvPr id="6" name="TextBox 6"/>
          <p:cNvSpPr txBox="1"/>
          <p:nvPr/>
        </p:nvSpPr>
        <p:spPr>
          <a:xfrm>
            <a:off x="3972216" y="610380"/>
            <a:ext cx="13178657" cy="1000274"/>
          </a:xfrm>
          <a:prstGeom prst="rect">
            <a:avLst/>
          </a:prstGeom>
        </p:spPr>
        <p:txBody>
          <a:bodyPr lIns="0" tIns="0" rIns="0" bIns="0" rtlCol="0" anchor="t">
            <a:spAutoFit/>
          </a:bodyPr>
          <a:lstStyle/>
          <a:p>
            <a:pPr algn="r" rtl="1">
              <a:lnSpc>
                <a:spcPts val="7840"/>
              </a:lnSpc>
            </a:pPr>
            <a:r>
              <a:rPr lang="ar-EG"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rPr>
              <a:t>العلاقة الملتزمة</a:t>
            </a:r>
            <a:endParaRPr lang="en-US" sz="5600" b="1" dirty="0">
              <a:solidFill>
                <a:srgbClr val="4675B8"/>
              </a:solidFill>
              <a:latin typeface="Simplified Arabic" panose="02020603050405020304" pitchFamily="18" charset="-78"/>
              <a:ea typeface="Gothic A1 Black"/>
              <a:cs typeface="Simplified Arabic" panose="02020603050405020304" pitchFamily="18" charset="-78"/>
              <a:sym typeface="Gothic A1 Black"/>
            </a:endParaRPr>
          </a:p>
        </p:txBody>
      </p:sp>
      <p:sp>
        <p:nvSpPr>
          <p:cNvPr id="7" name="TextBox 7"/>
          <p:cNvSpPr txBox="1"/>
          <p:nvPr/>
        </p:nvSpPr>
        <p:spPr>
          <a:xfrm>
            <a:off x="3890895" y="2224168"/>
            <a:ext cx="13178657" cy="1923604"/>
          </a:xfrm>
          <a:prstGeom prst="rect">
            <a:avLst/>
          </a:prstGeom>
        </p:spPr>
        <p:txBody>
          <a:bodyPr lIns="0" tIns="0" rIns="0" bIns="0" rtlCol="0" anchor="t">
            <a:spAutoFit/>
          </a:bodyPr>
          <a:lstStyle/>
          <a:p>
            <a:pPr algn="r" rtl="1">
              <a:lnSpc>
                <a:spcPts val="5039"/>
              </a:lnSpc>
            </a:pPr>
            <a:r>
              <a:rPr lang="ar-EG"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rPr>
              <a:t>شخصان يتفقان على أنهما سيبقيان معًا في المستقبل المنظور. يتفقان على قضاء الوقت معًا والعمل على علاقاتهما. لن يسعيا إلى علاقات حميمة أو رومانسية مع الآخرين.</a:t>
            </a:r>
            <a:endParaRPr lang="en-US" sz="4000" dirty="0">
              <a:solidFill>
                <a:srgbClr val="000000"/>
              </a:solidFill>
              <a:latin typeface="Simplified Arabic" panose="02020603050405020304" pitchFamily="18" charset="-78"/>
              <a:ea typeface="Gothic A1 Medium"/>
              <a:cs typeface="Simplified Arabic" panose="02020603050405020304" pitchFamily="18" charset="-78"/>
              <a:sym typeface="Gothic A1 Medium"/>
            </a:endParaRPr>
          </a:p>
        </p:txBody>
      </p:sp>
      <p:sp>
        <p:nvSpPr>
          <p:cNvPr id="8" name="Freeform 8"/>
          <p:cNvSpPr/>
          <p:nvPr/>
        </p:nvSpPr>
        <p:spPr>
          <a:xfrm>
            <a:off x="8336541" y="5846810"/>
            <a:ext cx="3397132" cy="4026230"/>
          </a:xfrm>
          <a:custGeom>
            <a:avLst/>
            <a:gdLst/>
            <a:ahLst/>
            <a:cxnLst/>
            <a:rect l="l" t="t" r="r" b="b"/>
            <a:pathLst>
              <a:path w="3397132" h="4026230">
                <a:moveTo>
                  <a:pt x="0" y="0"/>
                </a:moveTo>
                <a:lnTo>
                  <a:pt x="3397132" y="0"/>
                </a:lnTo>
                <a:lnTo>
                  <a:pt x="3397132" y="4026230"/>
                </a:lnTo>
                <a:lnTo>
                  <a:pt x="0" y="4026230"/>
                </a:lnTo>
                <a:lnTo>
                  <a:pt x="0" y="0"/>
                </a:lnTo>
                <a:close/>
              </a:path>
            </a:pathLst>
          </a:custGeom>
          <a:blipFill>
            <a:blip r:embed="rId3"/>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232</TotalTime>
  <Words>656</Words>
  <Application>Microsoft Macintosh PowerPoint</Application>
  <PresentationFormat>Custom</PresentationFormat>
  <Paragraphs>83</Paragraphs>
  <Slides>25</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Gothic A1 Medium</vt:lpstr>
      <vt:lpstr>Arial</vt:lpstr>
      <vt:lpstr>Raleway 1 Bold</vt:lpstr>
      <vt:lpstr>Tex Gyre Termes</vt:lpstr>
      <vt:lpstr>Simplified Arabic</vt:lpstr>
      <vt:lpstr>Calibri</vt:lpstr>
      <vt:lpstr>Gothic A1 Black</vt:lpstr>
      <vt:lpstr>Raleway 1</vt:lpstr>
      <vt:lpstr>Gothic A1 Medium Bold</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Final HRR 1-6</dc:title>
  <dc:creator>Maged Mikhail</dc:creator>
  <cp:lastModifiedBy>Pakou Khang</cp:lastModifiedBy>
  <cp:revision>7</cp:revision>
  <dcterms:created xsi:type="dcterms:W3CDTF">2006-08-16T00:00:00Z</dcterms:created>
  <dcterms:modified xsi:type="dcterms:W3CDTF">2025-07-09T16:29:19Z</dcterms:modified>
  <dc:identifier>DAF7TYvv9xQ</dc:identifier>
</cp:coreProperties>
</file>