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7"/>
  </p:notesMasterIdLst>
  <p:sldIdLst>
    <p:sldId id="301" r:id="rId2"/>
    <p:sldId id="257" r:id="rId3"/>
    <p:sldId id="303" r:id="rId4"/>
    <p:sldId id="304" r:id="rId5"/>
    <p:sldId id="305" r:id="rId6"/>
    <p:sldId id="306" r:id="rId7"/>
    <p:sldId id="307" r:id="rId8"/>
    <p:sldId id="308" r:id="rId9"/>
    <p:sldId id="309" r:id="rId10"/>
    <p:sldId id="310" r:id="rId11"/>
    <p:sldId id="311" r:id="rId12"/>
    <p:sldId id="312" r:id="rId13"/>
    <p:sldId id="313" r:id="rId14"/>
    <p:sldId id="314" r:id="rId15"/>
    <p:sldId id="315" r:id="rId16"/>
    <p:sldId id="316" r:id="rId17"/>
    <p:sldId id="317" r:id="rId18"/>
    <p:sldId id="318" r:id="rId19"/>
    <p:sldId id="319" r:id="rId20"/>
    <p:sldId id="320" r:id="rId21"/>
    <p:sldId id="321" r:id="rId22"/>
    <p:sldId id="322" r:id="rId23"/>
    <p:sldId id="323" r:id="rId24"/>
    <p:sldId id="324" r:id="rId25"/>
    <p:sldId id="325" r:id="rId26"/>
  </p:sldIdLst>
  <p:sldSz cx="18288000" cy="10287000"/>
  <p:notesSz cx="6858000" cy="9144000"/>
  <p:embeddedFontLst>
    <p:embeddedFont>
      <p:font typeface="Gothic A1 Black" pitchFamily="2" charset="-127"/>
      <p:regular r:id="rId28"/>
      <p:bold r:id="rId29"/>
    </p:embeddedFont>
    <p:embeddedFont>
      <p:font typeface="Gothic A1 Medium" pitchFamily="2" charset="-127"/>
      <p:regular r:id="rId30"/>
    </p:embeddedFont>
    <p:embeddedFont>
      <p:font typeface="Gothic A1 Medium Bold" pitchFamily="2" charset="-127"/>
      <p:regular r:id="rId31"/>
      <p:bold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Corbel" panose="020B0503020204020204" pitchFamily="34" charset="0"/>
      <p:regular r:id="rId37"/>
      <p:bold r:id="rId38"/>
      <p:italic r:id="rId39"/>
      <p:boldItalic r:id="rId40"/>
    </p:embeddedFont>
    <p:embeddedFont>
      <p:font typeface="Raleway 1" panose="020B0503030101060003" pitchFamily="34" charset="77"/>
      <p:regular r:id="rId41"/>
    </p:embeddedFont>
    <p:embeddedFont>
      <p:font typeface="Raleway 1 Bold" panose="020B0803030101060003" pitchFamily="34" charset="77"/>
      <p:regular r:id="rId42"/>
      <p:bold r:id="rId43"/>
    </p:embeddedFont>
    <p:embeddedFont>
      <p:font typeface="Simplified Arabic" panose="02020603050405020304" pitchFamily="18" charset="-78"/>
      <p:regular r:id="rId44"/>
      <p:bold r:id="rId4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 autoAdjust="0"/>
    <p:restoredTop sz="94607" autoAdjust="0"/>
  </p:normalViewPr>
  <p:slideViewPr>
    <p:cSldViewPr>
      <p:cViewPr varScale="1">
        <p:scale>
          <a:sx n="82" d="100"/>
          <a:sy n="82" d="100"/>
        </p:scale>
        <p:origin x="664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2.fntdata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2.fntdata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font" Target="fonts/font1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4" Type="http://schemas.openxmlformats.org/officeDocument/2006/relationships/font" Target="fonts/font1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font" Target="fonts/font16.fntdata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09.07.2025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7/9/25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7/9/25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7/9/25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7/9/25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7/9/25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7/9/25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10" Type="http://schemas.openxmlformats.org/officeDocument/2006/relationships/image" Target="../media/image39.svg"/><Relationship Id="rId4" Type="http://schemas.openxmlformats.org/officeDocument/2006/relationships/image" Target="../media/image33.svg"/><Relationship Id="rId9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11" Type="http://schemas.openxmlformats.org/officeDocument/2006/relationships/image" Target="../media/image48.svg"/><Relationship Id="rId5" Type="http://schemas.openxmlformats.org/officeDocument/2006/relationships/image" Target="../media/image42.sv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5.svg"/><Relationship Id="rId3" Type="http://schemas.openxmlformats.org/officeDocument/2006/relationships/image" Target="../media/image55.svg"/><Relationship Id="rId7" Type="http://schemas.openxmlformats.org/officeDocument/2006/relationships/image" Target="../media/image59.svg"/><Relationship Id="rId12" Type="http://schemas.openxmlformats.org/officeDocument/2006/relationships/image" Target="../media/image64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11" Type="http://schemas.openxmlformats.org/officeDocument/2006/relationships/image" Target="../media/image63.svg"/><Relationship Id="rId5" Type="http://schemas.openxmlformats.org/officeDocument/2006/relationships/image" Target="../media/image57.svg"/><Relationship Id="rId10" Type="http://schemas.openxmlformats.org/officeDocument/2006/relationships/image" Target="../media/image62.png"/><Relationship Id="rId4" Type="http://schemas.openxmlformats.org/officeDocument/2006/relationships/image" Target="../media/image56.png"/><Relationship Id="rId9" Type="http://schemas.openxmlformats.org/officeDocument/2006/relationships/image" Target="../media/image61.svg"/><Relationship Id="rId1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sv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svg"/><Relationship Id="rId3" Type="http://schemas.openxmlformats.org/officeDocument/2006/relationships/image" Target="../media/image56.png"/><Relationship Id="rId7" Type="http://schemas.openxmlformats.org/officeDocument/2006/relationships/image" Target="../media/image71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svg"/><Relationship Id="rId5" Type="http://schemas.openxmlformats.org/officeDocument/2006/relationships/image" Target="../media/image69.png"/><Relationship Id="rId4" Type="http://schemas.openxmlformats.org/officeDocument/2006/relationships/image" Target="../media/image57.svg"/><Relationship Id="rId9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sv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76.svg"/><Relationship Id="rId4" Type="http://schemas.openxmlformats.org/officeDocument/2006/relationships/image" Target="../media/image7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svg"/><Relationship Id="rId5" Type="http://schemas.openxmlformats.org/officeDocument/2006/relationships/image" Target="../media/image79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svg"/><Relationship Id="rId3" Type="http://schemas.openxmlformats.org/officeDocument/2006/relationships/image" Target="../media/image5.svg"/><Relationship Id="rId7" Type="http://schemas.openxmlformats.org/officeDocument/2006/relationships/image" Target="../media/image9.svg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svg"/><Relationship Id="rId5" Type="http://schemas.openxmlformats.org/officeDocument/2006/relationships/image" Target="../media/image7.sv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svg"/><Relationship Id="rId1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svg"/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svg"/><Relationship Id="rId5" Type="http://schemas.openxmlformats.org/officeDocument/2006/relationships/image" Target="../media/image83.png"/><Relationship Id="rId4" Type="http://schemas.openxmlformats.org/officeDocument/2006/relationships/image" Target="../media/image82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7" Type="http://schemas.openxmlformats.org/officeDocument/2006/relationships/image" Target="../media/image91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png"/><Relationship Id="rId5" Type="http://schemas.openxmlformats.org/officeDocument/2006/relationships/image" Target="../media/image89.svg"/><Relationship Id="rId4" Type="http://schemas.openxmlformats.org/officeDocument/2006/relationships/image" Target="../media/image8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svg"/><Relationship Id="rId7" Type="http://schemas.openxmlformats.org/officeDocument/2006/relationships/image" Target="../media/image96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95.svg"/><Relationship Id="rId4" Type="http://schemas.openxmlformats.org/officeDocument/2006/relationships/image" Target="../media/image9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youtu.be/ssss7V1_eyA" TargetMode="External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24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675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9470784" cy="8229600"/>
            <a:chOff x="0" y="0"/>
            <a:chExt cx="2166978" cy="1882987"/>
          </a:xfrm>
        </p:grpSpPr>
        <p:sp>
          <p:nvSpPr>
            <p:cNvPr id="3" name="Freeform 3"/>
            <p:cNvSpPr/>
            <p:nvPr/>
          </p:nvSpPr>
          <p:spPr>
            <a:xfrm>
              <a:off x="6350" y="6350"/>
              <a:ext cx="2154278" cy="1870287"/>
            </a:xfrm>
            <a:custGeom>
              <a:avLst/>
              <a:gdLst/>
              <a:ahLst/>
              <a:cxnLst/>
              <a:rect l="l" t="t" r="r" b="b"/>
              <a:pathLst>
                <a:path w="2154278" h="1870287">
                  <a:moveTo>
                    <a:pt x="2154278" y="271780"/>
                  </a:moveTo>
                  <a:lnTo>
                    <a:pt x="2154278" y="1870287"/>
                  </a:lnTo>
                  <a:lnTo>
                    <a:pt x="0" y="1870287"/>
                  </a:lnTo>
                  <a:lnTo>
                    <a:pt x="0" y="0"/>
                  </a:lnTo>
                  <a:lnTo>
                    <a:pt x="188249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0"/>
              <a:ext cx="2166978" cy="1882987"/>
            </a:xfrm>
            <a:custGeom>
              <a:avLst/>
              <a:gdLst/>
              <a:ahLst/>
              <a:cxnLst/>
              <a:rect l="l" t="t" r="r" b="b"/>
              <a:pathLst>
                <a:path w="2166978" h="1882987">
                  <a:moveTo>
                    <a:pt x="2166978" y="1882987"/>
                  </a:moveTo>
                  <a:lnTo>
                    <a:pt x="0" y="1882987"/>
                  </a:lnTo>
                  <a:lnTo>
                    <a:pt x="0" y="0"/>
                  </a:lnTo>
                  <a:lnTo>
                    <a:pt x="1891388" y="0"/>
                  </a:lnTo>
                  <a:lnTo>
                    <a:pt x="2166978" y="275590"/>
                  </a:lnTo>
                  <a:cubicBezTo>
                    <a:pt x="2166978" y="275590"/>
                    <a:pt x="2166978" y="1882987"/>
                    <a:pt x="2166978" y="1882987"/>
                  </a:cubicBezTo>
                  <a:close/>
                  <a:moveTo>
                    <a:pt x="12700" y="1870287"/>
                  </a:moveTo>
                  <a:lnTo>
                    <a:pt x="2154278" y="1870287"/>
                  </a:lnTo>
                  <a:lnTo>
                    <a:pt x="2154278" y="280670"/>
                  </a:lnTo>
                  <a:lnTo>
                    <a:pt x="1886308" y="12700"/>
                  </a:lnTo>
                  <a:lnTo>
                    <a:pt x="12700" y="12700"/>
                  </a:lnTo>
                  <a:lnTo>
                    <a:pt x="12700" y="187028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Freeform 5"/>
          <p:cNvSpPr/>
          <p:nvPr/>
        </p:nvSpPr>
        <p:spPr>
          <a:xfrm>
            <a:off x="1028700" y="1244862"/>
            <a:ext cx="5740125" cy="2650799"/>
          </a:xfrm>
          <a:custGeom>
            <a:avLst/>
            <a:gdLst/>
            <a:ahLst/>
            <a:cxnLst/>
            <a:rect l="l" t="t" r="r" b="b"/>
            <a:pathLst>
              <a:path w="5740125" h="2650799">
                <a:moveTo>
                  <a:pt x="0" y="0"/>
                </a:moveTo>
                <a:lnTo>
                  <a:pt x="5740125" y="0"/>
                </a:lnTo>
                <a:lnTo>
                  <a:pt x="5740125" y="2650799"/>
                </a:lnTo>
                <a:lnTo>
                  <a:pt x="0" y="26507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2847081" y="6058661"/>
            <a:ext cx="3676341" cy="3676341"/>
          </a:xfrm>
          <a:custGeom>
            <a:avLst/>
            <a:gdLst/>
            <a:ahLst/>
            <a:cxnLst/>
            <a:rect l="l" t="t" r="r" b="b"/>
            <a:pathLst>
              <a:path w="3676341" h="3676341">
                <a:moveTo>
                  <a:pt x="0" y="0"/>
                </a:moveTo>
                <a:lnTo>
                  <a:pt x="3676341" y="0"/>
                </a:lnTo>
                <a:lnTo>
                  <a:pt x="3676341" y="3676340"/>
                </a:lnTo>
                <a:lnTo>
                  <a:pt x="0" y="36763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2622250" y="2570261"/>
            <a:ext cx="3169573" cy="4713723"/>
          </a:xfrm>
          <a:custGeom>
            <a:avLst/>
            <a:gdLst/>
            <a:ahLst/>
            <a:cxnLst/>
            <a:rect l="l" t="t" r="r" b="b"/>
            <a:pathLst>
              <a:path w="3169573" h="4713723">
                <a:moveTo>
                  <a:pt x="0" y="0"/>
                </a:moveTo>
                <a:lnTo>
                  <a:pt x="3169572" y="0"/>
                </a:lnTo>
                <a:lnTo>
                  <a:pt x="3169572" y="4713724"/>
                </a:lnTo>
                <a:lnTo>
                  <a:pt x="0" y="471372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/>
          <p:nvPr/>
        </p:nvGrpSpPr>
        <p:grpSpPr>
          <a:xfrm>
            <a:off x="1311473" y="4377185"/>
            <a:ext cx="8372907" cy="2182547"/>
            <a:chOff x="0" y="-304800"/>
            <a:chExt cx="11163876" cy="2910062"/>
          </a:xfrm>
        </p:grpSpPr>
        <p:sp>
          <p:nvSpPr>
            <p:cNvPr id="9" name="TextBox 9"/>
            <p:cNvSpPr txBox="1"/>
            <p:nvPr/>
          </p:nvSpPr>
          <p:spPr>
            <a:xfrm>
              <a:off x="0" y="-304800"/>
              <a:ext cx="11163876" cy="16645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10080"/>
                </a:lnSpc>
              </a:pPr>
              <a:r>
                <a:rPr lang="ar-EG" sz="7200" b="1" dirty="0">
                  <a:solidFill>
                    <a:srgbClr val="4675B8"/>
                  </a:solidFill>
                  <a:latin typeface="Simplified Arabic" panose="02020603050405020304" pitchFamily="18" charset="-78"/>
                  <a:ea typeface="Gothic A1 Black"/>
                  <a:cs typeface="Simplified Arabic" panose="02020603050405020304" pitchFamily="18" charset="-78"/>
                  <a:sym typeface="Gothic A1 Black"/>
                </a:rPr>
                <a:t>ورشة العمل 3</a:t>
              </a:r>
              <a:endParaRPr lang="en-US" sz="7200" b="1" dirty="0">
                <a:solidFill>
                  <a:srgbClr val="4675B8"/>
                </a:solidFill>
                <a:latin typeface="Simplified Arabic" panose="02020603050405020304" pitchFamily="18" charset="-78"/>
                <a:ea typeface="Gothic A1 Black"/>
                <a:cs typeface="Simplified Arabic" panose="02020603050405020304" pitchFamily="18" charset="-78"/>
                <a:sym typeface="Gothic A1 Black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1517955"/>
              <a:ext cx="11163876" cy="10873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6575"/>
                </a:lnSpc>
              </a:pPr>
              <a:r>
                <a:rPr lang="ar-EG" sz="4696" b="1" dirty="0">
                  <a:solidFill>
                    <a:srgbClr val="000000"/>
                  </a:solidFill>
                  <a:latin typeface="Simplified Arabic" panose="02020603050405020304" pitchFamily="18" charset="-78"/>
                  <a:ea typeface="Gothic A1 Bold"/>
                  <a:cs typeface="Simplified Arabic" panose="02020603050405020304" pitchFamily="18" charset="-78"/>
                  <a:sym typeface="Gothic A1 Bold"/>
                </a:rPr>
                <a:t>حب الذات</a:t>
              </a:r>
              <a:endParaRPr lang="en-US" sz="4696" b="1" dirty="0">
                <a:solidFill>
                  <a:srgbClr val="000000"/>
                </a:solidFill>
                <a:latin typeface="Simplified Arabic" panose="02020603050405020304" pitchFamily="18" charset="-78"/>
                <a:ea typeface="Gothic A1 Bold"/>
                <a:cs typeface="Simplified Arabic" panose="02020603050405020304" pitchFamily="18" charset="-78"/>
                <a:sym typeface="Gothic A1 Bold"/>
              </a:endParaRPr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028700" y="9354685"/>
            <a:ext cx="4457700" cy="3313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793"/>
              </a:lnSpc>
            </a:pPr>
            <a:r>
              <a:rPr lang="en-US" sz="1995">
                <a:solidFill>
                  <a:srgbClr val="FFFFFF"/>
                </a:solidFill>
                <a:latin typeface="Gothic A1 Medium"/>
                <a:ea typeface="Gothic A1 Medium"/>
                <a:cs typeface="Gothic A1 Medium"/>
                <a:sym typeface="Gothic A1 Medium"/>
              </a:rPr>
              <a:t>www.womenofwise.org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675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975794" y="705799"/>
            <a:ext cx="6580530" cy="1139082"/>
            <a:chOff x="0" y="0"/>
            <a:chExt cx="2226007" cy="38531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226007" cy="385319"/>
            </a:xfrm>
            <a:custGeom>
              <a:avLst/>
              <a:gdLst/>
              <a:ahLst/>
              <a:cxnLst/>
              <a:rect l="l" t="t" r="r" b="b"/>
              <a:pathLst>
                <a:path w="2226007" h="385319">
                  <a:moveTo>
                    <a:pt x="0" y="0"/>
                  </a:moveTo>
                  <a:lnTo>
                    <a:pt x="2226007" y="0"/>
                  </a:lnTo>
                  <a:lnTo>
                    <a:pt x="2226007" y="385319"/>
                  </a:lnTo>
                  <a:lnTo>
                    <a:pt x="0" y="385319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756623" y="1000835"/>
            <a:ext cx="16487512" cy="8359865"/>
            <a:chOff x="0" y="0"/>
            <a:chExt cx="5490351" cy="278384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0" y="0"/>
                  </a:moveTo>
                  <a:lnTo>
                    <a:pt x="5490351" y="0"/>
                  </a:lnTo>
                  <a:lnTo>
                    <a:pt x="5490351" y="2783840"/>
                  </a:lnTo>
                  <a:lnTo>
                    <a:pt x="0" y="278384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>
            <a:off x="0" y="9277271"/>
            <a:ext cx="2186499" cy="1009729"/>
          </a:xfrm>
          <a:custGeom>
            <a:avLst/>
            <a:gdLst/>
            <a:ahLst/>
            <a:cxnLst/>
            <a:rect l="l" t="t" r="r" b="b"/>
            <a:pathLst>
              <a:path w="2186499" h="1009729">
                <a:moveTo>
                  <a:pt x="0" y="0"/>
                </a:moveTo>
                <a:lnTo>
                  <a:pt x="2186499" y="0"/>
                </a:lnTo>
                <a:lnTo>
                  <a:pt x="2186499" y="1009729"/>
                </a:lnTo>
                <a:lnTo>
                  <a:pt x="0" y="100972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3678126" y="6172200"/>
            <a:ext cx="3878199" cy="4114800"/>
          </a:xfrm>
          <a:custGeom>
            <a:avLst/>
            <a:gdLst/>
            <a:ahLst/>
            <a:cxnLst/>
            <a:rect l="l" t="t" r="r" b="b"/>
            <a:pathLst>
              <a:path w="3878199" h="4114800">
                <a:moveTo>
                  <a:pt x="0" y="0"/>
                </a:moveTo>
                <a:lnTo>
                  <a:pt x="3878199" y="0"/>
                </a:lnTo>
                <a:lnTo>
                  <a:pt x="387819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2588490" y="3812775"/>
            <a:ext cx="3704782" cy="3704782"/>
          </a:xfrm>
          <a:custGeom>
            <a:avLst/>
            <a:gdLst/>
            <a:ahLst/>
            <a:cxnLst/>
            <a:rect l="l" t="t" r="r" b="b"/>
            <a:pathLst>
              <a:path w="3704782" h="3704782">
                <a:moveTo>
                  <a:pt x="0" y="0"/>
                </a:moveTo>
                <a:lnTo>
                  <a:pt x="3704783" y="0"/>
                </a:lnTo>
                <a:lnTo>
                  <a:pt x="3704783" y="3704783"/>
                </a:lnTo>
                <a:lnTo>
                  <a:pt x="0" y="370478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4404181" y="1879871"/>
            <a:ext cx="9479638" cy="5797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36"/>
              </a:lnSpc>
            </a:pPr>
            <a:r>
              <a:rPr lang="en-US" sz="2960" b="1">
                <a:solidFill>
                  <a:srgbClr val="FFFFFF"/>
                </a:solidFill>
                <a:latin typeface="Raleway 1 Bold"/>
                <a:ea typeface="Raleway 1 Bold"/>
                <a:cs typeface="Raleway 1 Bold"/>
                <a:sym typeface="Raleway 1 Bold"/>
              </a:rPr>
              <a:t>Not all young people are dating or in relationships...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913028" y="986744"/>
            <a:ext cx="14174702" cy="17005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240"/>
              </a:lnSpc>
              <a:spcBef>
                <a:spcPct val="0"/>
              </a:spcBef>
            </a:pPr>
            <a:r>
              <a:rPr lang="ar-EG" sz="8900" dirty="0">
                <a:solidFill>
                  <a:srgbClr val="000000"/>
                </a:solidFill>
                <a:latin typeface="Simplified Arabic" panose="02020603050405020304" pitchFamily="18" charset="-78"/>
                <a:ea typeface="Raleway 1"/>
                <a:cs typeface="Simplified Arabic" panose="02020603050405020304" pitchFamily="18" charset="-78"/>
                <a:sym typeface="Raleway 1"/>
              </a:rPr>
              <a:t>اسألي نفسك "لماذا؟"</a:t>
            </a:r>
            <a:endParaRPr lang="en-US" sz="8900" dirty="0">
              <a:solidFill>
                <a:srgbClr val="000000"/>
              </a:solidFill>
              <a:latin typeface="Simplified Arabic" panose="02020603050405020304" pitchFamily="18" charset="-78"/>
              <a:ea typeface="Raleway 1"/>
              <a:cs typeface="Simplified Arabic" panose="02020603050405020304" pitchFamily="18" charset="-78"/>
              <a:sym typeface="Raleway 1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913028" y="2782804"/>
            <a:ext cx="14174702" cy="6489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79"/>
              </a:lnSpc>
              <a:spcBef>
                <a:spcPct val="0"/>
              </a:spcBef>
            </a:pPr>
            <a:r>
              <a:rPr lang="ar-EG" sz="3699" dirty="0">
                <a:solidFill>
                  <a:srgbClr val="000000"/>
                </a:solidFill>
                <a:latin typeface="Simplified Arabic" panose="02020603050405020304" pitchFamily="18" charset="-78"/>
                <a:ea typeface="Raleway 2"/>
                <a:cs typeface="Simplified Arabic" panose="02020603050405020304" pitchFamily="18" charset="-78"/>
                <a:sym typeface="Raleway 2"/>
              </a:rPr>
              <a:t>لماذا تدخلين في علاقة؟</a:t>
            </a:r>
            <a:endParaRPr lang="en-US" sz="3699" dirty="0">
              <a:solidFill>
                <a:srgbClr val="000000"/>
              </a:solidFill>
              <a:latin typeface="Simplified Arabic" panose="02020603050405020304" pitchFamily="18" charset="-78"/>
              <a:ea typeface="Raleway 2"/>
              <a:cs typeface="Simplified Arabic" panose="02020603050405020304" pitchFamily="18" charset="-78"/>
              <a:sym typeface="Raleway 2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6613018" y="3909235"/>
            <a:ext cx="3608322" cy="3608322"/>
          </a:xfrm>
          <a:custGeom>
            <a:avLst/>
            <a:gdLst/>
            <a:ahLst/>
            <a:cxnLst/>
            <a:rect l="l" t="t" r="r" b="b"/>
            <a:pathLst>
              <a:path w="3608322" h="3608322">
                <a:moveTo>
                  <a:pt x="0" y="0"/>
                </a:moveTo>
                <a:lnTo>
                  <a:pt x="3608323" y="0"/>
                </a:lnTo>
                <a:lnTo>
                  <a:pt x="3608323" y="3608323"/>
                </a:lnTo>
                <a:lnTo>
                  <a:pt x="0" y="360832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0637547" y="3812775"/>
            <a:ext cx="3487318" cy="3487318"/>
          </a:xfrm>
          <a:custGeom>
            <a:avLst/>
            <a:gdLst/>
            <a:ahLst/>
            <a:cxnLst/>
            <a:rect l="l" t="t" r="r" b="b"/>
            <a:pathLst>
              <a:path w="3487318" h="3487318">
                <a:moveTo>
                  <a:pt x="0" y="0"/>
                </a:moveTo>
                <a:lnTo>
                  <a:pt x="3487318" y="0"/>
                </a:lnTo>
                <a:lnTo>
                  <a:pt x="3487318" y="3487318"/>
                </a:lnTo>
                <a:lnTo>
                  <a:pt x="0" y="348731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4"/>
          <p:cNvSpPr txBox="1"/>
          <p:nvPr/>
        </p:nvSpPr>
        <p:spPr>
          <a:xfrm>
            <a:off x="3312288" y="4722609"/>
            <a:ext cx="2183787" cy="12083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71"/>
              </a:lnSpc>
            </a:pPr>
            <a:r>
              <a:rPr lang="ar-EG" sz="3407" dirty="0">
                <a:solidFill>
                  <a:srgbClr val="000000"/>
                </a:solidFill>
                <a:latin typeface="Simplified Arabic" panose="02020603050405020304" pitchFamily="18" charset="-78"/>
                <a:ea typeface="Arimo"/>
                <a:cs typeface="Simplified Arabic" panose="02020603050405020304" pitchFamily="18" charset="-78"/>
                <a:sym typeface="Arimo"/>
              </a:rPr>
              <a:t>الرغبة في الحب الرومانسي</a:t>
            </a:r>
            <a:endParaRPr lang="en-US" sz="3407" dirty="0">
              <a:solidFill>
                <a:srgbClr val="000000"/>
              </a:solidFill>
              <a:latin typeface="Simplified Arabic" panose="02020603050405020304" pitchFamily="18" charset="-78"/>
              <a:ea typeface="Arimo"/>
              <a:cs typeface="Simplified Arabic" panose="02020603050405020304" pitchFamily="18" charset="-78"/>
              <a:sym typeface="Arimo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11168588" y="4913914"/>
            <a:ext cx="2425235" cy="12083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71"/>
              </a:lnSpc>
            </a:pPr>
            <a:r>
              <a:rPr lang="ar-EG" sz="3407" dirty="0">
                <a:solidFill>
                  <a:srgbClr val="000000"/>
                </a:solidFill>
                <a:latin typeface="Simplified Arabic" panose="02020603050405020304" pitchFamily="18" charset="-78"/>
                <a:ea typeface="Arimo"/>
                <a:cs typeface="Simplified Arabic" panose="02020603050405020304" pitchFamily="18" charset="-78"/>
                <a:sym typeface="Arimo"/>
              </a:rPr>
              <a:t>تجنّب </a:t>
            </a:r>
          </a:p>
          <a:p>
            <a:pPr algn="ctr">
              <a:lnSpc>
                <a:spcPts val="4771"/>
              </a:lnSpc>
            </a:pPr>
            <a:r>
              <a:rPr lang="ar-EG" sz="3407" dirty="0">
                <a:solidFill>
                  <a:srgbClr val="000000"/>
                </a:solidFill>
                <a:latin typeface="Simplified Arabic" panose="02020603050405020304" pitchFamily="18" charset="-78"/>
                <a:ea typeface="Arimo"/>
                <a:cs typeface="Simplified Arabic" panose="02020603050405020304" pitchFamily="18" charset="-78"/>
                <a:sym typeface="Arimo"/>
              </a:rPr>
              <a:t>الوحدة</a:t>
            </a:r>
            <a:endParaRPr lang="en-US" sz="3407" dirty="0">
              <a:solidFill>
                <a:srgbClr val="000000"/>
              </a:solidFill>
              <a:latin typeface="Simplified Arabic" panose="02020603050405020304" pitchFamily="18" charset="-78"/>
              <a:ea typeface="Arimo"/>
              <a:cs typeface="Simplified Arabic" panose="02020603050405020304" pitchFamily="18" charset="-78"/>
              <a:sym typeface="Arimo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7095880" y="4770839"/>
            <a:ext cx="2642600" cy="12083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71"/>
              </a:lnSpc>
            </a:pPr>
            <a:r>
              <a:rPr lang="ar-EG" sz="3407" dirty="0">
                <a:solidFill>
                  <a:srgbClr val="000000"/>
                </a:solidFill>
                <a:latin typeface="Simplified Arabic" panose="02020603050405020304" pitchFamily="18" charset="-78"/>
                <a:ea typeface="Arimo"/>
                <a:cs typeface="Simplified Arabic" panose="02020603050405020304" pitchFamily="18" charset="-78"/>
                <a:sym typeface="Arimo"/>
              </a:rPr>
              <a:t>المجتمع والتوقعات الثقافية</a:t>
            </a:r>
            <a:endParaRPr lang="en-US" sz="3407" dirty="0">
              <a:solidFill>
                <a:srgbClr val="000000"/>
              </a:solidFill>
              <a:latin typeface="Simplified Arabic" panose="02020603050405020304" pitchFamily="18" charset="-78"/>
              <a:ea typeface="Arimo"/>
              <a:cs typeface="Simplified Arabic" panose="02020603050405020304" pitchFamily="18" charset="-78"/>
              <a:sym typeface="Arimo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675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975794" y="705799"/>
            <a:ext cx="6580530" cy="1139082"/>
            <a:chOff x="0" y="0"/>
            <a:chExt cx="2226007" cy="38531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226007" cy="385319"/>
            </a:xfrm>
            <a:custGeom>
              <a:avLst/>
              <a:gdLst/>
              <a:ahLst/>
              <a:cxnLst/>
              <a:rect l="l" t="t" r="r" b="b"/>
              <a:pathLst>
                <a:path w="2226007" h="385319">
                  <a:moveTo>
                    <a:pt x="0" y="0"/>
                  </a:moveTo>
                  <a:lnTo>
                    <a:pt x="2226007" y="0"/>
                  </a:lnTo>
                  <a:lnTo>
                    <a:pt x="2226007" y="385319"/>
                  </a:lnTo>
                  <a:lnTo>
                    <a:pt x="0" y="385319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790838" y="1028700"/>
            <a:ext cx="16487512" cy="8359865"/>
            <a:chOff x="0" y="0"/>
            <a:chExt cx="5490351" cy="278384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0" y="0"/>
                  </a:moveTo>
                  <a:lnTo>
                    <a:pt x="5490351" y="0"/>
                  </a:lnTo>
                  <a:lnTo>
                    <a:pt x="5490351" y="2783840"/>
                  </a:lnTo>
                  <a:lnTo>
                    <a:pt x="0" y="278384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>
            <a:off x="0" y="9277271"/>
            <a:ext cx="2186499" cy="1009729"/>
          </a:xfrm>
          <a:custGeom>
            <a:avLst/>
            <a:gdLst/>
            <a:ahLst/>
            <a:cxnLst/>
            <a:rect l="l" t="t" r="r" b="b"/>
            <a:pathLst>
              <a:path w="2186499" h="1009729">
                <a:moveTo>
                  <a:pt x="0" y="0"/>
                </a:moveTo>
                <a:lnTo>
                  <a:pt x="2186499" y="0"/>
                </a:lnTo>
                <a:lnTo>
                  <a:pt x="2186499" y="1009729"/>
                </a:lnTo>
                <a:lnTo>
                  <a:pt x="0" y="100972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7337143" y="5889230"/>
            <a:ext cx="4611999" cy="3209183"/>
          </a:xfrm>
          <a:custGeom>
            <a:avLst/>
            <a:gdLst/>
            <a:ahLst/>
            <a:cxnLst/>
            <a:rect l="l" t="t" r="r" b="b"/>
            <a:pathLst>
              <a:path w="4611999" h="3209183">
                <a:moveTo>
                  <a:pt x="0" y="0"/>
                </a:moveTo>
                <a:lnTo>
                  <a:pt x="4611998" y="0"/>
                </a:lnTo>
                <a:lnTo>
                  <a:pt x="4611998" y="3209182"/>
                </a:lnTo>
                <a:lnTo>
                  <a:pt x="0" y="320918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822527" y="4058605"/>
            <a:ext cx="2952390" cy="3099622"/>
          </a:xfrm>
          <a:custGeom>
            <a:avLst/>
            <a:gdLst/>
            <a:ahLst/>
            <a:cxnLst/>
            <a:rect l="l" t="t" r="r" b="b"/>
            <a:pathLst>
              <a:path w="2952390" h="3099622">
                <a:moveTo>
                  <a:pt x="0" y="0"/>
                </a:moveTo>
                <a:lnTo>
                  <a:pt x="2952391" y="0"/>
                </a:lnTo>
                <a:lnTo>
                  <a:pt x="2952391" y="3099622"/>
                </a:lnTo>
                <a:lnTo>
                  <a:pt x="0" y="30996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3590541" y="5889230"/>
            <a:ext cx="3652109" cy="3369070"/>
          </a:xfrm>
          <a:custGeom>
            <a:avLst/>
            <a:gdLst/>
            <a:ahLst/>
            <a:cxnLst/>
            <a:rect l="l" t="t" r="r" b="b"/>
            <a:pathLst>
              <a:path w="3652109" h="3369070">
                <a:moveTo>
                  <a:pt x="0" y="0"/>
                </a:moveTo>
                <a:lnTo>
                  <a:pt x="3652108" y="0"/>
                </a:lnTo>
                <a:lnTo>
                  <a:pt x="3652108" y="3369070"/>
                </a:lnTo>
                <a:lnTo>
                  <a:pt x="0" y="336907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4404181" y="1879871"/>
            <a:ext cx="9479638" cy="5797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36"/>
              </a:lnSpc>
            </a:pPr>
            <a:r>
              <a:rPr lang="en-US" sz="2960" b="1">
                <a:solidFill>
                  <a:srgbClr val="FFFFFF"/>
                </a:solidFill>
                <a:latin typeface="Raleway 1 Bold"/>
                <a:ea typeface="Raleway 1 Bold"/>
                <a:cs typeface="Raleway 1 Bold"/>
                <a:sym typeface="Raleway 1 Bold"/>
              </a:rPr>
              <a:t>Not all young people are dating or in relationships...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913028" y="1024844"/>
            <a:ext cx="14174702" cy="15754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120"/>
              </a:lnSpc>
              <a:spcBef>
                <a:spcPct val="0"/>
              </a:spcBef>
            </a:pPr>
            <a:r>
              <a:rPr lang="ar-EG" sz="8200" dirty="0">
                <a:solidFill>
                  <a:srgbClr val="000000"/>
                </a:solidFill>
                <a:latin typeface="Simplified Arabic" panose="02020603050405020304" pitchFamily="18" charset="-78"/>
                <a:ea typeface="Raleway 1"/>
                <a:cs typeface="Simplified Arabic" panose="02020603050405020304" pitchFamily="18" charset="-78"/>
                <a:sym typeface="Raleway 1"/>
              </a:rPr>
              <a:t>اهتمي بصحتك النفسية</a:t>
            </a:r>
            <a:endParaRPr lang="en-US" sz="8200" dirty="0">
              <a:solidFill>
                <a:srgbClr val="000000"/>
              </a:solidFill>
              <a:latin typeface="Simplified Arabic" panose="02020603050405020304" pitchFamily="18" charset="-78"/>
              <a:ea typeface="Raleway 1"/>
              <a:cs typeface="Simplified Arabic" panose="02020603050405020304" pitchFamily="18" charset="-78"/>
              <a:sym typeface="Raleway 1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2186499" y="2984497"/>
            <a:ext cx="14174702" cy="13093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79"/>
              </a:lnSpc>
              <a:spcBef>
                <a:spcPct val="0"/>
              </a:spcBef>
            </a:pPr>
            <a:r>
              <a:rPr lang="ar-EG" sz="3699" dirty="0">
                <a:solidFill>
                  <a:srgbClr val="000000"/>
                </a:solidFill>
                <a:latin typeface="Simplified Arabic" panose="02020603050405020304" pitchFamily="18" charset="-78"/>
                <a:ea typeface="Raleway 2"/>
                <a:cs typeface="Simplified Arabic" panose="02020603050405020304" pitchFamily="18" charset="-78"/>
                <a:sym typeface="Raleway 2"/>
              </a:rPr>
              <a:t>إذا لم تكوني في حالة ذهنية صحية، فقد يؤثر ذلك على</a:t>
            </a:r>
          </a:p>
          <a:p>
            <a:pPr algn="ctr">
              <a:lnSpc>
                <a:spcPts val="5179"/>
              </a:lnSpc>
              <a:spcBef>
                <a:spcPct val="0"/>
              </a:spcBef>
            </a:pPr>
            <a:r>
              <a:rPr lang="ar-EG" sz="3699" dirty="0">
                <a:solidFill>
                  <a:srgbClr val="000000"/>
                </a:solidFill>
                <a:latin typeface="Simplified Arabic" panose="02020603050405020304" pitchFamily="18" charset="-78"/>
                <a:ea typeface="Raleway 2"/>
                <a:cs typeface="Simplified Arabic" panose="02020603050405020304" pitchFamily="18" charset="-78"/>
                <a:sym typeface="Raleway 2"/>
              </a:rPr>
              <a:t> كيفية تعاملكِ مع الصراع في علاقاتك.</a:t>
            </a:r>
            <a:endParaRPr lang="en-US" sz="3699" dirty="0">
              <a:solidFill>
                <a:srgbClr val="000000"/>
              </a:solidFill>
              <a:latin typeface="Simplified Arabic" panose="02020603050405020304" pitchFamily="18" charset="-78"/>
              <a:ea typeface="Raleway 2"/>
              <a:cs typeface="Simplified Arabic" panose="02020603050405020304" pitchFamily="18" charset="-78"/>
              <a:sym typeface="Raleway 2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12558672" y="3858381"/>
            <a:ext cx="3414774" cy="3150129"/>
          </a:xfrm>
          <a:custGeom>
            <a:avLst/>
            <a:gdLst/>
            <a:ahLst/>
            <a:cxnLst/>
            <a:rect l="l" t="t" r="r" b="b"/>
            <a:pathLst>
              <a:path w="3414774" h="3150129">
                <a:moveTo>
                  <a:pt x="0" y="0"/>
                </a:moveTo>
                <a:lnTo>
                  <a:pt x="3414775" y="0"/>
                </a:lnTo>
                <a:lnTo>
                  <a:pt x="3414775" y="3150129"/>
                </a:lnTo>
                <a:lnTo>
                  <a:pt x="0" y="315012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3796991" y="6477815"/>
            <a:ext cx="3428649" cy="3162928"/>
          </a:xfrm>
          <a:custGeom>
            <a:avLst/>
            <a:gdLst/>
            <a:ahLst/>
            <a:cxnLst/>
            <a:rect l="l" t="t" r="r" b="b"/>
            <a:pathLst>
              <a:path w="3428649" h="3162928">
                <a:moveTo>
                  <a:pt x="0" y="0"/>
                </a:moveTo>
                <a:lnTo>
                  <a:pt x="3428649" y="0"/>
                </a:lnTo>
                <a:lnTo>
                  <a:pt x="3428649" y="3162928"/>
                </a:lnTo>
                <a:lnTo>
                  <a:pt x="0" y="316292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1929127" y="4866918"/>
            <a:ext cx="2739192" cy="10320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71"/>
              </a:lnSpc>
            </a:pPr>
            <a:r>
              <a:rPr lang="ar-EG" sz="2907" dirty="0">
                <a:solidFill>
                  <a:srgbClr val="000000"/>
                </a:solidFill>
                <a:latin typeface="Simplified Arabic" panose="02020603050405020304" pitchFamily="18" charset="-78"/>
                <a:ea typeface="Argent"/>
                <a:cs typeface="Simplified Arabic" panose="02020603050405020304" pitchFamily="18" charset="-78"/>
                <a:sym typeface="Argent"/>
              </a:rPr>
              <a:t>تقلبات مزاجية </a:t>
            </a:r>
          </a:p>
          <a:p>
            <a:pPr algn="ctr">
              <a:lnSpc>
                <a:spcPts val="4071"/>
              </a:lnSpc>
            </a:pPr>
            <a:r>
              <a:rPr lang="ar-EG" sz="2907" dirty="0">
                <a:solidFill>
                  <a:srgbClr val="000000"/>
                </a:solidFill>
                <a:latin typeface="Simplified Arabic" panose="02020603050405020304" pitchFamily="18" charset="-78"/>
                <a:ea typeface="Argent"/>
                <a:cs typeface="Simplified Arabic" panose="02020603050405020304" pitchFamily="18" charset="-78"/>
                <a:sym typeface="Argent"/>
              </a:rPr>
              <a:t>مستمرة</a:t>
            </a:r>
            <a:endParaRPr lang="en-US" sz="2907" dirty="0">
              <a:solidFill>
                <a:srgbClr val="000000"/>
              </a:solidFill>
              <a:latin typeface="Simplified Arabic" panose="02020603050405020304" pitchFamily="18" charset="-78"/>
              <a:ea typeface="Argent"/>
              <a:cs typeface="Simplified Arabic" panose="02020603050405020304" pitchFamily="18" charset="-78"/>
              <a:sym typeface="Argent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4130193" y="7259857"/>
            <a:ext cx="2572804" cy="9578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23"/>
              </a:lnSpc>
            </a:pPr>
            <a:r>
              <a:rPr lang="ar-EG" sz="2731" dirty="0">
                <a:solidFill>
                  <a:srgbClr val="000000"/>
                </a:solidFill>
                <a:latin typeface="Simplified Arabic" panose="02020603050405020304" pitchFamily="18" charset="-78"/>
                <a:ea typeface="Argent"/>
                <a:cs typeface="Simplified Arabic" panose="02020603050405020304" pitchFamily="18" charset="-78"/>
                <a:sym typeface="Argent"/>
              </a:rPr>
              <a:t>العزلة أو الهروب من الخلاف</a:t>
            </a:r>
            <a:endParaRPr lang="en-US" sz="2731" dirty="0">
              <a:solidFill>
                <a:srgbClr val="000000"/>
              </a:solidFill>
              <a:latin typeface="Simplified Arabic" panose="02020603050405020304" pitchFamily="18" charset="-78"/>
              <a:ea typeface="Argent"/>
              <a:cs typeface="Simplified Arabic" panose="02020603050405020304" pitchFamily="18" charset="-78"/>
              <a:sym typeface="Argent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12993215" y="5076825"/>
            <a:ext cx="2331968" cy="16738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45"/>
              </a:lnSpc>
            </a:pPr>
            <a:r>
              <a:rPr lang="ar-EG" sz="3175" dirty="0">
                <a:solidFill>
                  <a:srgbClr val="000000"/>
                </a:solidFill>
                <a:latin typeface="Simplified Arabic" panose="02020603050405020304" pitchFamily="18" charset="-78"/>
                <a:ea typeface="Argent"/>
                <a:cs typeface="Simplified Arabic" panose="02020603050405020304" pitchFamily="18" charset="-78"/>
                <a:sym typeface="Argent"/>
              </a:rPr>
              <a:t>إخفاء حقيقة شخصيتكِ </a:t>
            </a:r>
          </a:p>
          <a:p>
            <a:pPr algn="ctr">
              <a:lnSpc>
                <a:spcPts val="4445"/>
              </a:lnSpc>
            </a:pPr>
            <a:endParaRPr lang="en-US" sz="3175" dirty="0">
              <a:solidFill>
                <a:srgbClr val="000000"/>
              </a:solidFill>
              <a:latin typeface="Simplified Arabic" panose="02020603050405020304" pitchFamily="18" charset="-78"/>
              <a:ea typeface="Argent"/>
              <a:cs typeface="Simplified Arabic" panose="02020603050405020304" pitchFamily="18" charset="-78"/>
              <a:sym typeface="Argent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14266060" y="7563389"/>
            <a:ext cx="2368379" cy="8822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19"/>
              </a:lnSpc>
            </a:pPr>
            <a:r>
              <a:rPr lang="ar-EG" sz="2514" dirty="0">
                <a:solidFill>
                  <a:srgbClr val="000000"/>
                </a:solidFill>
                <a:latin typeface="Simplified Arabic" panose="02020603050405020304" pitchFamily="18" charset="-78"/>
                <a:ea typeface="Argent"/>
                <a:cs typeface="Simplified Arabic" panose="02020603050405020304" pitchFamily="18" charset="-78"/>
                <a:sym typeface="Argent"/>
              </a:rPr>
              <a:t>الشعور بالحاجة إلى السيطرة</a:t>
            </a:r>
            <a:endParaRPr lang="en-US" sz="2514" dirty="0">
              <a:solidFill>
                <a:srgbClr val="000000"/>
              </a:solidFill>
              <a:latin typeface="Simplified Arabic" panose="02020603050405020304" pitchFamily="18" charset="-78"/>
              <a:ea typeface="Argent"/>
              <a:cs typeface="Simplified Arabic" panose="02020603050405020304" pitchFamily="18" charset="-78"/>
              <a:sym typeface="Argent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675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975794" y="705799"/>
            <a:ext cx="6580530" cy="1139082"/>
            <a:chOff x="0" y="0"/>
            <a:chExt cx="2226007" cy="38531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226007" cy="385319"/>
            </a:xfrm>
            <a:custGeom>
              <a:avLst/>
              <a:gdLst/>
              <a:ahLst/>
              <a:cxnLst/>
              <a:rect l="l" t="t" r="r" b="b"/>
              <a:pathLst>
                <a:path w="2226007" h="385319">
                  <a:moveTo>
                    <a:pt x="0" y="0"/>
                  </a:moveTo>
                  <a:lnTo>
                    <a:pt x="2226007" y="0"/>
                  </a:lnTo>
                  <a:lnTo>
                    <a:pt x="2226007" y="385319"/>
                  </a:lnTo>
                  <a:lnTo>
                    <a:pt x="0" y="385319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766148" y="1000835"/>
            <a:ext cx="16487512" cy="8359865"/>
            <a:chOff x="0" y="0"/>
            <a:chExt cx="5490351" cy="278384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0" y="0"/>
                  </a:moveTo>
                  <a:lnTo>
                    <a:pt x="5490351" y="0"/>
                  </a:lnTo>
                  <a:lnTo>
                    <a:pt x="5490351" y="2783840"/>
                  </a:lnTo>
                  <a:lnTo>
                    <a:pt x="0" y="278384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>
            <a:off x="0" y="9277271"/>
            <a:ext cx="2186499" cy="1009729"/>
          </a:xfrm>
          <a:custGeom>
            <a:avLst/>
            <a:gdLst/>
            <a:ahLst/>
            <a:cxnLst/>
            <a:rect l="l" t="t" r="r" b="b"/>
            <a:pathLst>
              <a:path w="2186499" h="1009729">
                <a:moveTo>
                  <a:pt x="0" y="0"/>
                </a:moveTo>
                <a:lnTo>
                  <a:pt x="2186499" y="0"/>
                </a:lnTo>
                <a:lnTo>
                  <a:pt x="2186499" y="1009729"/>
                </a:lnTo>
                <a:lnTo>
                  <a:pt x="0" y="100972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6394170" y="5553548"/>
            <a:ext cx="5040479" cy="3704752"/>
          </a:xfrm>
          <a:custGeom>
            <a:avLst/>
            <a:gdLst/>
            <a:ahLst/>
            <a:cxnLst/>
            <a:rect l="l" t="t" r="r" b="b"/>
            <a:pathLst>
              <a:path w="5040479" h="3704752">
                <a:moveTo>
                  <a:pt x="0" y="0"/>
                </a:moveTo>
                <a:lnTo>
                  <a:pt x="5040480" y="0"/>
                </a:lnTo>
                <a:lnTo>
                  <a:pt x="5040480" y="3704752"/>
                </a:lnTo>
                <a:lnTo>
                  <a:pt x="0" y="370475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4404181" y="1879871"/>
            <a:ext cx="9479638" cy="5797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36"/>
              </a:lnSpc>
            </a:pPr>
            <a:r>
              <a:rPr lang="en-US" sz="2960" b="1">
                <a:solidFill>
                  <a:srgbClr val="FFFFFF"/>
                </a:solidFill>
                <a:latin typeface="Raleway 1 Bold"/>
                <a:ea typeface="Raleway 1 Bold"/>
                <a:cs typeface="Raleway 1 Bold"/>
                <a:sym typeface="Raleway 1 Bold"/>
              </a:rPr>
              <a:t>Not all young people are dating or in relationships...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913028" y="986744"/>
            <a:ext cx="14174702" cy="17005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240"/>
              </a:lnSpc>
              <a:spcBef>
                <a:spcPct val="0"/>
              </a:spcBef>
            </a:pPr>
            <a:r>
              <a:rPr lang="ar-EG" sz="8900" dirty="0">
                <a:solidFill>
                  <a:srgbClr val="000000"/>
                </a:solidFill>
                <a:latin typeface="Simplified Arabic" panose="02020603050405020304" pitchFamily="18" charset="-78"/>
                <a:ea typeface="Raleway 1"/>
                <a:cs typeface="Simplified Arabic" panose="02020603050405020304" pitchFamily="18" charset="-78"/>
                <a:sym typeface="Raleway 1"/>
              </a:rPr>
              <a:t>كوني على دراية بذاتك</a:t>
            </a:r>
            <a:endParaRPr lang="en-US" sz="8900" dirty="0">
              <a:solidFill>
                <a:srgbClr val="000000"/>
              </a:solidFill>
              <a:latin typeface="Simplified Arabic" panose="02020603050405020304" pitchFamily="18" charset="-78"/>
              <a:ea typeface="Raleway 1"/>
              <a:cs typeface="Simplified Arabic" panose="02020603050405020304" pitchFamily="18" charset="-78"/>
              <a:sym typeface="Raleway 1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2186499" y="2772998"/>
            <a:ext cx="14174702" cy="19761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79"/>
              </a:lnSpc>
              <a:spcBef>
                <a:spcPct val="0"/>
              </a:spcBef>
            </a:pPr>
            <a:r>
              <a:rPr lang="ar-EG" sz="3699" dirty="0">
                <a:solidFill>
                  <a:srgbClr val="000000"/>
                </a:solidFill>
                <a:latin typeface="Simplified Arabic" panose="02020603050405020304" pitchFamily="18" charset="-78"/>
                <a:ea typeface="Raleway 2"/>
                <a:cs typeface="Simplified Arabic" panose="02020603050405020304" pitchFamily="18" charset="-78"/>
                <a:sym typeface="Raleway 2"/>
              </a:rPr>
              <a:t>فكّري في نقاط قوتكِ وضعفكِ. </a:t>
            </a:r>
          </a:p>
          <a:p>
            <a:pPr algn="ctr">
              <a:lnSpc>
                <a:spcPts val="5179"/>
              </a:lnSpc>
              <a:spcBef>
                <a:spcPct val="0"/>
              </a:spcBef>
            </a:pPr>
            <a:r>
              <a:rPr lang="ar-EG" sz="3699" dirty="0">
                <a:solidFill>
                  <a:srgbClr val="000000"/>
                </a:solidFill>
                <a:latin typeface="Simplified Arabic" panose="02020603050405020304" pitchFamily="18" charset="-78"/>
                <a:ea typeface="Raleway 2"/>
                <a:cs typeface="Simplified Arabic" panose="02020603050405020304" pitchFamily="18" charset="-78"/>
                <a:sym typeface="Raleway 2"/>
              </a:rPr>
              <a:t>كوني فضولية بشأن ما يزعجكِ، وما يرفع معنوياتكِ</a:t>
            </a:r>
          </a:p>
          <a:p>
            <a:pPr algn="ctr">
              <a:lnSpc>
                <a:spcPts val="5179"/>
              </a:lnSpc>
              <a:spcBef>
                <a:spcPct val="0"/>
              </a:spcBef>
            </a:pPr>
            <a:r>
              <a:rPr lang="ar-EG" sz="3699" dirty="0">
                <a:solidFill>
                  <a:srgbClr val="000000"/>
                </a:solidFill>
                <a:latin typeface="Simplified Arabic" panose="02020603050405020304" pitchFamily="18" charset="-78"/>
                <a:ea typeface="Raleway 2"/>
                <a:cs typeface="Simplified Arabic" panose="02020603050405020304" pitchFamily="18" charset="-78"/>
                <a:sym typeface="Raleway 2"/>
              </a:rPr>
              <a:t>ركّزي على فهم مشاعركِ بدلًا من الهروب منها.</a:t>
            </a:r>
            <a:endParaRPr lang="en-US" sz="3699" dirty="0">
              <a:solidFill>
                <a:srgbClr val="000000"/>
              </a:solidFill>
              <a:latin typeface="Simplified Arabic" panose="02020603050405020304" pitchFamily="18" charset="-78"/>
              <a:ea typeface="Raleway 2"/>
              <a:cs typeface="Simplified Arabic" panose="02020603050405020304" pitchFamily="18" charset="-78"/>
              <a:sym typeface="Raleway 2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675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975794" y="705799"/>
            <a:ext cx="6580530" cy="1139082"/>
            <a:chOff x="0" y="0"/>
            <a:chExt cx="2226007" cy="38531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226007" cy="385319"/>
            </a:xfrm>
            <a:custGeom>
              <a:avLst/>
              <a:gdLst/>
              <a:ahLst/>
              <a:cxnLst/>
              <a:rect l="l" t="t" r="r" b="b"/>
              <a:pathLst>
                <a:path w="2226007" h="385319">
                  <a:moveTo>
                    <a:pt x="0" y="0"/>
                  </a:moveTo>
                  <a:lnTo>
                    <a:pt x="2226007" y="0"/>
                  </a:lnTo>
                  <a:lnTo>
                    <a:pt x="2226007" y="385319"/>
                  </a:lnTo>
                  <a:lnTo>
                    <a:pt x="0" y="385319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756623" y="1000835"/>
            <a:ext cx="16487512" cy="8359865"/>
            <a:chOff x="0" y="0"/>
            <a:chExt cx="5490351" cy="278384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0" y="0"/>
                  </a:moveTo>
                  <a:lnTo>
                    <a:pt x="5490351" y="0"/>
                  </a:lnTo>
                  <a:lnTo>
                    <a:pt x="5490351" y="2783840"/>
                  </a:lnTo>
                  <a:lnTo>
                    <a:pt x="0" y="278384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>
            <a:off x="0" y="9277271"/>
            <a:ext cx="2186499" cy="1009729"/>
          </a:xfrm>
          <a:custGeom>
            <a:avLst/>
            <a:gdLst/>
            <a:ahLst/>
            <a:cxnLst/>
            <a:rect l="l" t="t" r="r" b="b"/>
            <a:pathLst>
              <a:path w="2186499" h="1009729">
                <a:moveTo>
                  <a:pt x="0" y="0"/>
                </a:moveTo>
                <a:lnTo>
                  <a:pt x="2186499" y="0"/>
                </a:lnTo>
                <a:lnTo>
                  <a:pt x="2186499" y="1009729"/>
                </a:lnTo>
                <a:lnTo>
                  <a:pt x="0" y="100972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6309448" y="4563477"/>
            <a:ext cx="4848071" cy="4114800"/>
          </a:xfrm>
          <a:custGeom>
            <a:avLst/>
            <a:gdLst/>
            <a:ahLst/>
            <a:cxnLst/>
            <a:rect l="l" t="t" r="r" b="b"/>
            <a:pathLst>
              <a:path w="4848071" h="4114800">
                <a:moveTo>
                  <a:pt x="0" y="0"/>
                </a:moveTo>
                <a:lnTo>
                  <a:pt x="4848070" y="0"/>
                </a:lnTo>
                <a:lnTo>
                  <a:pt x="484807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4404181" y="1879871"/>
            <a:ext cx="9479638" cy="5797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36"/>
              </a:lnSpc>
            </a:pPr>
            <a:r>
              <a:rPr lang="en-US" sz="2960" b="1" dirty="0">
                <a:solidFill>
                  <a:srgbClr val="FFFFFF"/>
                </a:solidFill>
                <a:latin typeface="Raleway 1 Bold"/>
                <a:ea typeface="Raleway 1 Bold"/>
                <a:cs typeface="Raleway 1 Bold"/>
                <a:sym typeface="Raleway 1 Bold"/>
              </a:rPr>
              <a:t>Not all young people are dating or in relationships...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503139" y="1024212"/>
            <a:ext cx="14994481" cy="16351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600"/>
              </a:lnSpc>
              <a:spcBef>
                <a:spcPct val="0"/>
              </a:spcBef>
            </a:pPr>
            <a:r>
              <a:rPr lang="ar-EG" sz="8500" dirty="0">
                <a:solidFill>
                  <a:srgbClr val="000000"/>
                </a:solidFill>
                <a:latin typeface="Simplified Arabic" panose="02020603050405020304" pitchFamily="18" charset="-78"/>
                <a:ea typeface="Raleway 1"/>
                <a:cs typeface="Simplified Arabic" panose="02020603050405020304" pitchFamily="18" charset="-78"/>
                <a:sym typeface="Raleway 1"/>
              </a:rPr>
              <a:t>افهمي حدودكِ</a:t>
            </a:r>
            <a:endParaRPr lang="en-US" sz="8500" dirty="0">
              <a:solidFill>
                <a:srgbClr val="000000"/>
              </a:solidFill>
              <a:latin typeface="Simplified Arabic" panose="02020603050405020304" pitchFamily="18" charset="-78"/>
              <a:ea typeface="Raleway 1"/>
              <a:cs typeface="Simplified Arabic" panose="02020603050405020304" pitchFamily="18" charset="-78"/>
              <a:sym typeface="Raleway 1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2186499" y="3142981"/>
            <a:ext cx="14174702" cy="13093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79"/>
              </a:lnSpc>
              <a:spcBef>
                <a:spcPct val="0"/>
              </a:spcBef>
            </a:pPr>
            <a:r>
              <a:rPr lang="ar-EG" sz="3699" dirty="0">
                <a:solidFill>
                  <a:srgbClr val="000000"/>
                </a:solidFill>
                <a:latin typeface="Simplified Arabic" panose="02020603050405020304" pitchFamily="18" charset="-78"/>
                <a:ea typeface="Raleway 2"/>
                <a:cs typeface="Simplified Arabic" panose="02020603050405020304" pitchFamily="18" charset="-78"/>
                <a:sym typeface="Raleway 2"/>
              </a:rPr>
              <a:t>اعرفي ما </a:t>
            </a:r>
            <a:r>
              <a:rPr lang="ar-EG" sz="3699" dirty="0" err="1">
                <a:solidFill>
                  <a:srgbClr val="000000"/>
                </a:solidFill>
                <a:latin typeface="Simplified Arabic" panose="02020603050405020304" pitchFamily="18" charset="-78"/>
                <a:ea typeface="Raleway 2"/>
                <a:cs typeface="Simplified Arabic" panose="02020603050405020304" pitchFamily="18" charset="-78"/>
                <a:sym typeface="Raleway 2"/>
              </a:rPr>
              <a:t>يريحكي</a:t>
            </a:r>
            <a:r>
              <a:rPr lang="ar-EG" sz="3699" dirty="0">
                <a:solidFill>
                  <a:srgbClr val="000000"/>
                </a:solidFill>
                <a:latin typeface="Simplified Arabic" panose="02020603050405020304" pitchFamily="18" charset="-78"/>
                <a:ea typeface="Raleway 2"/>
                <a:cs typeface="Simplified Arabic" panose="02020603050405020304" pitchFamily="18" charset="-78"/>
                <a:sym typeface="Raleway 2"/>
              </a:rPr>
              <a:t>، وما لا </a:t>
            </a:r>
            <a:r>
              <a:rPr lang="ar-EG" sz="3699" dirty="0" err="1">
                <a:solidFill>
                  <a:srgbClr val="000000"/>
                </a:solidFill>
                <a:latin typeface="Simplified Arabic" panose="02020603050405020304" pitchFamily="18" charset="-78"/>
                <a:ea typeface="Raleway 2"/>
                <a:cs typeface="Simplified Arabic" panose="02020603050405020304" pitchFamily="18" charset="-78"/>
                <a:sym typeface="Raleway 2"/>
              </a:rPr>
              <a:t>يريحكي</a:t>
            </a:r>
            <a:r>
              <a:rPr lang="ar-EG" sz="3699" dirty="0">
                <a:solidFill>
                  <a:srgbClr val="000000"/>
                </a:solidFill>
                <a:latin typeface="Simplified Arabic" panose="02020603050405020304" pitchFamily="18" charset="-78"/>
                <a:ea typeface="Raleway 2"/>
                <a:cs typeface="Simplified Arabic" panose="02020603050405020304" pitchFamily="18" charset="-78"/>
                <a:sym typeface="Raleway 2"/>
              </a:rPr>
              <a:t>. </a:t>
            </a:r>
          </a:p>
          <a:p>
            <a:pPr algn="ctr">
              <a:lnSpc>
                <a:spcPts val="5179"/>
              </a:lnSpc>
              <a:spcBef>
                <a:spcPct val="0"/>
              </a:spcBef>
            </a:pPr>
            <a:r>
              <a:rPr lang="ar-EG" sz="3699" dirty="0">
                <a:solidFill>
                  <a:srgbClr val="000000"/>
                </a:solidFill>
                <a:latin typeface="Simplified Arabic" panose="02020603050405020304" pitchFamily="18" charset="-78"/>
                <a:ea typeface="Raleway 2"/>
                <a:cs typeface="Simplified Arabic" panose="02020603050405020304" pitchFamily="18" charset="-78"/>
                <a:sym typeface="Raleway 2"/>
              </a:rPr>
              <a:t>تعلّمي كيفية التعبير عن هذه الحدود.</a:t>
            </a:r>
            <a:endParaRPr lang="en-US" sz="3699" dirty="0">
              <a:solidFill>
                <a:srgbClr val="000000"/>
              </a:solidFill>
              <a:latin typeface="Simplified Arabic" panose="02020603050405020304" pitchFamily="18" charset="-78"/>
              <a:ea typeface="Raleway 2"/>
              <a:cs typeface="Simplified Arabic" panose="02020603050405020304" pitchFamily="18" charset="-78"/>
              <a:sym typeface="Raleway 2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675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975794" y="705799"/>
            <a:ext cx="6580530" cy="1139082"/>
            <a:chOff x="0" y="0"/>
            <a:chExt cx="2226007" cy="38531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226007" cy="385319"/>
            </a:xfrm>
            <a:custGeom>
              <a:avLst/>
              <a:gdLst/>
              <a:ahLst/>
              <a:cxnLst/>
              <a:rect l="l" t="t" r="r" b="b"/>
              <a:pathLst>
                <a:path w="2226007" h="385319">
                  <a:moveTo>
                    <a:pt x="0" y="0"/>
                  </a:moveTo>
                  <a:lnTo>
                    <a:pt x="2226007" y="0"/>
                  </a:lnTo>
                  <a:lnTo>
                    <a:pt x="2226007" y="385319"/>
                  </a:lnTo>
                  <a:lnTo>
                    <a:pt x="0" y="385319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756623" y="1000835"/>
            <a:ext cx="16487512" cy="8359865"/>
            <a:chOff x="0" y="0"/>
            <a:chExt cx="5490351" cy="278384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0" y="0"/>
                  </a:moveTo>
                  <a:lnTo>
                    <a:pt x="5490351" y="0"/>
                  </a:lnTo>
                  <a:lnTo>
                    <a:pt x="5490351" y="2783840"/>
                  </a:lnTo>
                  <a:lnTo>
                    <a:pt x="0" y="278384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>
            <a:off x="0" y="9277271"/>
            <a:ext cx="2186499" cy="1009729"/>
          </a:xfrm>
          <a:custGeom>
            <a:avLst/>
            <a:gdLst/>
            <a:ahLst/>
            <a:cxnLst/>
            <a:rect l="l" t="t" r="r" b="b"/>
            <a:pathLst>
              <a:path w="2186499" h="1009729">
                <a:moveTo>
                  <a:pt x="0" y="0"/>
                </a:moveTo>
                <a:lnTo>
                  <a:pt x="2186499" y="0"/>
                </a:lnTo>
                <a:lnTo>
                  <a:pt x="2186499" y="1009729"/>
                </a:lnTo>
                <a:lnTo>
                  <a:pt x="0" y="100972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6623686" y="5143500"/>
            <a:ext cx="4186529" cy="3820208"/>
          </a:xfrm>
          <a:custGeom>
            <a:avLst/>
            <a:gdLst/>
            <a:ahLst/>
            <a:cxnLst/>
            <a:rect l="l" t="t" r="r" b="b"/>
            <a:pathLst>
              <a:path w="4186529" h="3820208">
                <a:moveTo>
                  <a:pt x="0" y="0"/>
                </a:moveTo>
                <a:lnTo>
                  <a:pt x="4186530" y="0"/>
                </a:lnTo>
                <a:lnTo>
                  <a:pt x="4186530" y="3820208"/>
                </a:lnTo>
                <a:lnTo>
                  <a:pt x="0" y="382020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4404181" y="1879871"/>
            <a:ext cx="9479638" cy="5797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36"/>
              </a:lnSpc>
            </a:pPr>
            <a:r>
              <a:rPr lang="en-US" sz="2960" b="1">
                <a:solidFill>
                  <a:srgbClr val="FFFFFF"/>
                </a:solidFill>
                <a:latin typeface="Raleway 1 Bold"/>
                <a:ea typeface="Raleway 1 Bold"/>
                <a:cs typeface="Raleway 1 Bold"/>
                <a:sym typeface="Raleway 1 Bold"/>
              </a:rPr>
              <a:t>Not all young people are dating or in relationships...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503139" y="1024212"/>
            <a:ext cx="14994481" cy="16351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600"/>
              </a:lnSpc>
              <a:spcBef>
                <a:spcPct val="0"/>
              </a:spcBef>
            </a:pPr>
            <a:r>
              <a:rPr lang="ar-EG" sz="8500" dirty="0">
                <a:solidFill>
                  <a:srgbClr val="000000"/>
                </a:solidFill>
                <a:latin typeface="Simplified Arabic" panose="02020603050405020304" pitchFamily="18" charset="-78"/>
                <a:ea typeface="Raleway 1"/>
                <a:cs typeface="Simplified Arabic" panose="02020603050405020304" pitchFamily="18" charset="-78"/>
                <a:sym typeface="Raleway 1"/>
              </a:rPr>
              <a:t>كوني على دراية بقيمكِ</a:t>
            </a:r>
            <a:endParaRPr lang="en-US" sz="8500" dirty="0">
              <a:solidFill>
                <a:srgbClr val="000000"/>
              </a:solidFill>
              <a:latin typeface="Simplified Arabic" panose="02020603050405020304" pitchFamily="18" charset="-78"/>
              <a:ea typeface="Raleway 1"/>
              <a:cs typeface="Simplified Arabic" panose="02020603050405020304" pitchFamily="18" charset="-78"/>
              <a:sym typeface="Raleway 1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2186499" y="3142981"/>
            <a:ext cx="14174702" cy="13093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79"/>
              </a:lnSpc>
              <a:spcBef>
                <a:spcPct val="0"/>
              </a:spcBef>
            </a:pPr>
            <a:r>
              <a:rPr lang="ar-EG" sz="3699" dirty="0">
                <a:solidFill>
                  <a:srgbClr val="000000"/>
                </a:solidFill>
                <a:latin typeface="Simplified Arabic" panose="02020603050405020304" pitchFamily="18" charset="-78"/>
                <a:ea typeface="Raleway 2"/>
                <a:cs typeface="Simplified Arabic" panose="02020603050405020304" pitchFamily="18" charset="-78"/>
                <a:sym typeface="Raleway 2"/>
              </a:rPr>
              <a:t>فهذا يساعدك على تحديد الأشخاص المتوافقين معكِ، </a:t>
            </a:r>
          </a:p>
          <a:p>
            <a:pPr algn="ctr">
              <a:lnSpc>
                <a:spcPts val="5179"/>
              </a:lnSpc>
              <a:spcBef>
                <a:spcPct val="0"/>
              </a:spcBef>
            </a:pPr>
            <a:r>
              <a:rPr lang="ar-EG" sz="3699" dirty="0">
                <a:solidFill>
                  <a:srgbClr val="000000"/>
                </a:solidFill>
                <a:latin typeface="Simplified Arabic" panose="02020603050405020304" pitchFamily="18" charset="-78"/>
                <a:ea typeface="Raleway 2"/>
                <a:cs typeface="Simplified Arabic" panose="02020603050405020304" pitchFamily="18" charset="-78"/>
                <a:sym typeface="Raleway 2"/>
              </a:rPr>
              <a:t>والحفاظ على إحساسكِ بذاتكِ.</a:t>
            </a:r>
            <a:endParaRPr lang="en-US" sz="3699" dirty="0">
              <a:solidFill>
                <a:srgbClr val="000000"/>
              </a:solidFill>
              <a:latin typeface="Simplified Arabic" panose="02020603050405020304" pitchFamily="18" charset="-78"/>
              <a:ea typeface="Raleway 2"/>
              <a:cs typeface="Simplified Arabic" panose="02020603050405020304" pitchFamily="18" charset="-78"/>
              <a:sym typeface="Raleway 2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524451" y="2315103"/>
            <a:ext cx="5016287" cy="1055818"/>
            <a:chOff x="0" y="-114300"/>
            <a:chExt cx="6688383" cy="1407757"/>
          </a:xfrm>
        </p:grpSpPr>
        <p:sp>
          <p:nvSpPr>
            <p:cNvPr id="3" name="TextBox 3"/>
            <p:cNvSpPr txBox="1"/>
            <p:nvPr/>
          </p:nvSpPr>
          <p:spPr>
            <a:xfrm>
              <a:off x="0" y="-114300"/>
              <a:ext cx="6688383" cy="6155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39"/>
                </a:lnSpc>
              </a:pPr>
              <a:r>
                <a:rPr lang="ar-EG" sz="2599" b="1" dirty="0">
                  <a:solidFill>
                    <a:srgbClr val="001321"/>
                  </a:solidFill>
                  <a:latin typeface="Simplified Arabic" panose="02020603050405020304" pitchFamily="18" charset="-78"/>
                  <a:ea typeface="Gothic A1 Medium"/>
                  <a:cs typeface="Simplified Arabic" panose="02020603050405020304" pitchFamily="18" charset="-78"/>
                  <a:sym typeface="Gothic A1 Medium"/>
                </a:rPr>
                <a:t>الهدايا</a:t>
              </a:r>
              <a:endParaRPr lang="en-US" sz="2599" b="1" dirty="0">
                <a:solidFill>
                  <a:srgbClr val="001321"/>
                </a:solidFill>
                <a:latin typeface="Simplified Arabic" panose="02020603050405020304" pitchFamily="18" charset="-78"/>
                <a:ea typeface="Gothic A1 Medium"/>
                <a:cs typeface="Simplified Arabic" panose="02020603050405020304" pitchFamily="18" charset="-78"/>
                <a:sym typeface="Gothic A1 Medium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711162"/>
              <a:ext cx="6688383" cy="5822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2098979" y="2482851"/>
            <a:ext cx="5016287" cy="970093"/>
            <a:chOff x="0" y="0"/>
            <a:chExt cx="6688383" cy="1293457"/>
          </a:xfrm>
        </p:grpSpPr>
        <p:sp>
          <p:nvSpPr>
            <p:cNvPr id="6" name="TextBox 6"/>
            <p:cNvSpPr txBox="1"/>
            <p:nvPr/>
          </p:nvSpPr>
          <p:spPr>
            <a:xfrm>
              <a:off x="0" y="-114300"/>
              <a:ext cx="6688383" cy="6358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39"/>
                </a:lnSpc>
              </a:pPr>
              <a:r>
                <a:rPr lang="ar-EG" sz="2599" b="1" dirty="0">
                  <a:solidFill>
                    <a:srgbClr val="000000"/>
                  </a:solidFill>
                  <a:latin typeface="Simplified Arabic" panose="02020603050405020304" pitchFamily="18" charset="-78"/>
                  <a:ea typeface="Gothic A1 Medium Bold"/>
                  <a:cs typeface="Simplified Arabic" panose="02020603050405020304" pitchFamily="18" charset="-78"/>
                  <a:sym typeface="Gothic A1 Medium Bold"/>
                </a:rPr>
                <a:t>أعمال الخدمة</a:t>
              </a:r>
              <a:endParaRPr lang="en-US" sz="2599" b="1" dirty="0">
                <a:solidFill>
                  <a:srgbClr val="000000"/>
                </a:solidFill>
                <a:latin typeface="Simplified Arabic" panose="02020603050405020304" pitchFamily="18" charset="-78"/>
                <a:ea typeface="Gothic A1 Medium Bold"/>
                <a:cs typeface="Simplified Arabic" panose="02020603050405020304" pitchFamily="18" charset="-78"/>
                <a:sym typeface="Gothic A1 Medium Bold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711162"/>
              <a:ext cx="6688383" cy="5822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3724570" y="6123694"/>
            <a:ext cx="5016287" cy="970093"/>
            <a:chOff x="0" y="0"/>
            <a:chExt cx="6688383" cy="1293457"/>
          </a:xfrm>
        </p:grpSpPr>
        <p:sp>
          <p:nvSpPr>
            <p:cNvPr id="9" name="TextBox 9"/>
            <p:cNvSpPr txBox="1"/>
            <p:nvPr/>
          </p:nvSpPr>
          <p:spPr>
            <a:xfrm>
              <a:off x="0" y="-114300"/>
              <a:ext cx="6688383" cy="6358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39"/>
                </a:lnSpc>
              </a:pPr>
              <a:r>
                <a:rPr lang="ar-EG" sz="2599" b="1" dirty="0">
                  <a:solidFill>
                    <a:srgbClr val="000000"/>
                  </a:solidFill>
                  <a:latin typeface="Simplified Arabic" panose="02020603050405020304" pitchFamily="18" charset="-78"/>
                  <a:ea typeface="Gothic A1 Medium Bold"/>
                  <a:cs typeface="Simplified Arabic" panose="02020603050405020304" pitchFamily="18" charset="-78"/>
                  <a:sym typeface="Gothic A1 Medium Bold"/>
                </a:rPr>
                <a:t>اللمسة الجسدية</a:t>
              </a:r>
              <a:endParaRPr lang="en-US" sz="2599" b="1" dirty="0">
                <a:solidFill>
                  <a:srgbClr val="000000"/>
                </a:solidFill>
                <a:latin typeface="Simplified Arabic" panose="02020603050405020304" pitchFamily="18" charset="-78"/>
                <a:ea typeface="Gothic A1 Medium Bold"/>
                <a:cs typeface="Simplified Arabic" panose="02020603050405020304" pitchFamily="18" charset="-78"/>
                <a:sym typeface="Gothic A1 Medium Bold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711162"/>
              <a:ext cx="6688383" cy="5822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9423908" y="6212139"/>
            <a:ext cx="5016287" cy="970093"/>
            <a:chOff x="0" y="0"/>
            <a:chExt cx="6688383" cy="1293457"/>
          </a:xfrm>
        </p:grpSpPr>
        <p:sp>
          <p:nvSpPr>
            <p:cNvPr id="12" name="TextBox 12"/>
            <p:cNvSpPr txBox="1"/>
            <p:nvPr/>
          </p:nvSpPr>
          <p:spPr>
            <a:xfrm>
              <a:off x="0" y="-114300"/>
              <a:ext cx="6688383" cy="6358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39"/>
                </a:lnSpc>
              </a:pPr>
              <a:r>
                <a:rPr lang="ar-EG" sz="2599" b="1" dirty="0">
                  <a:solidFill>
                    <a:srgbClr val="000000"/>
                  </a:solidFill>
                  <a:latin typeface="Simplified Arabic" panose="02020603050405020304" pitchFamily="18" charset="-78"/>
                  <a:ea typeface="Gothic A1 Medium Bold"/>
                  <a:cs typeface="Simplified Arabic" panose="02020603050405020304" pitchFamily="18" charset="-78"/>
                  <a:sym typeface="Gothic A1 Medium Bold"/>
                </a:rPr>
                <a:t>وقت مميز</a:t>
              </a:r>
              <a:endParaRPr lang="en-US" sz="2599" b="1" dirty="0">
                <a:solidFill>
                  <a:srgbClr val="000000"/>
                </a:solidFill>
                <a:latin typeface="Simplified Arabic" panose="02020603050405020304" pitchFamily="18" charset="-78"/>
                <a:ea typeface="Gothic A1 Medium Bold"/>
                <a:cs typeface="Simplified Arabic" panose="02020603050405020304" pitchFamily="18" charset="-78"/>
                <a:sym typeface="Gothic A1 Medium Bold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711162"/>
              <a:ext cx="6688383" cy="5822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 rot="-1558736">
            <a:off x="236432" y="4373430"/>
            <a:ext cx="1996939" cy="1540139"/>
          </a:xfrm>
          <a:custGeom>
            <a:avLst/>
            <a:gdLst/>
            <a:ahLst/>
            <a:cxnLst/>
            <a:rect l="l" t="t" r="r" b="b"/>
            <a:pathLst>
              <a:path w="1996939" h="1540139">
                <a:moveTo>
                  <a:pt x="0" y="0"/>
                </a:moveTo>
                <a:lnTo>
                  <a:pt x="1996938" y="0"/>
                </a:lnTo>
                <a:lnTo>
                  <a:pt x="1996938" y="1540140"/>
                </a:lnTo>
                <a:lnTo>
                  <a:pt x="0" y="15401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2469802" y="3173372"/>
            <a:ext cx="1556931" cy="2048594"/>
          </a:xfrm>
          <a:custGeom>
            <a:avLst/>
            <a:gdLst/>
            <a:ahLst/>
            <a:cxnLst/>
            <a:rect l="l" t="t" r="r" b="b"/>
            <a:pathLst>
              <a:path w="1556931" h="2048594">
                <a:moveTo>
                  <a:pt x="0" y="0"/>
                </a:moveTo>
                <a:lnTo>
                  <a:pt x="1556931" y="0"/>
                </a:lnTo>
                <a:lnTo>
                  <a:pt x="1556931" y="2048594"/>
                </a:lnTo>
                <a:lnTo>
                  <a:pt x="0" y="204859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3285355" y="3743770"/>
            <a:ext cx="2309681" cy="1478196"/>
          </a:xfrm>
          <a:custGeom>
            <a:avLst/>
            <a:gdLst/>
            <a:ahLst/>
            <a:cxnLst/>
            <a:rect l="l" t="t" r="r" b="b"/>
            <a:pathLst>
              <a:path w="2309681" h="1478196">
                <a:moveTo>
                  <a:pt x="0" y="0"/>
                </a:moveTo>
                <a:lnTo>
                  <a:pt x="2309680" y="0"/>
                </a:lnTo>
                <a:lnTo>
                  <a:pt x="2309680" y="1478196"/>
                </a:lnTo>
                <a:lnTo>
                  <a:pt x="0" y="147819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5364056" y="7093786"/>
            <a:ext cx="1929500" cy="2450159"/>
          </a:xfrm>
          <a:custGeom>
            <a:avLst/>
            <a:gdLst/>
            <a:ahLst/>
            <a:cxnLst/>
            <a:rect l="l" t="t" r="r" b="b"/>
            <a:pathLst>
              <a:path w="1929500" h="2450159">
                <a:moveTo>
                  <a:pt x="0" y="0"/>
                </a:moveTo>
                <a:lnTo>
                  <a:pt x="1929500" y="0"/>
                </a:lnTo>
                <a:lnTo>
                  <a:pt x="1929500" y="2450159"/>
                </a:lnTo>
                <a:lnTo>
                  <a:pt x="0" y="245015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10877007" y="7565011"/>
            <a:ext cx="2057493" cy="1978934"/>
          </a:xfrm>
          <a:custGeom>
            <a:avLst/>
            <a:gdLst/>
            <a:ahLst/>
            <a:cxnLst/>
            <a:rect l="l" t="t" r="r" b="b"/>
            <a:pathLst>
              <a:path w="2057493" h="1978934">
                <a:moveTo>
                  <a:pt x="0" y="0"/>
                </a:moveTo>
                <a:lnTo>
                  <a:pt x="2057493" y="0"/>
                </a:lnTo>
                <a:lnTo>
                  <a:pt x="2057493" y="1978934"/>
                </a:lnTo>
                <a:lnTo>
                  <a:pt x="0" y="197893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8201267" y="3725707"/>
            <a:ext cx="1885465" cy="2003150"/>
          </a:xfrm>
          <a:custGeom>
            <a:avLst/>
            <a:gdLst/>
            <a:ahLst/>
            <a:cxnLst/>
            <a:rect l="l" t="t" r="r" b="b"/>
            <a:pathLst>
              <a:path w="1885465" h="2003150">
                <a:moveTo>
                  <a:pt x="0" y="0"/>
                </a:moveTo>
                <a:lnTo>
                  <a:pt x="1885466" y="0"/>
                </a:lnTo>
                <a:lnTo>
                  <a:pt x="1885466" y="2003150"/>
                </a:lnTo>
                <a:lnTo>
                  <a:pt x="0" y="200315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230722" y="8838087"/>
            <a:ext cx="2672798" cy="1234302"/>
          </a:xfrm>
          <a:custGeom>
            <a:avLst/>
            <a:gdLst/>
            <a:ahLst/>
            <a:cxnLst/>
            <a:rect l="l" t="t" r="r" b="b"/>
            <a:pathLst>
              <a:path w="2672798" h="1234302">
                <a:moveTo>
                  <a:pt x="0" y="0"/>
                </a:moveTo>
                <a:lnTo>
                  <a:pt x="2672798" y="0"/>
                </a:lnTo>
                <a:lnTo>
                  <a:pt x="2672798" y="1234302"/>
                </a:lnTo>
                <a:lnTo>
                  <a:pt x="0" y="1234302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TextBox 21"/>
          <p:cNvSpPr txBox="1"/>
          <p:nvPr/>
        </p:nvSpPr>
        <p:spPr>
          <a:xfrm>
            <a:off x="2495753" y="496868"/>
            <a:ext cx="13099282" cy="1238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</a:pPr>
            <a:r>
              <a:rPr lang="ar-EG" sz="8000" spc="160" dirty="0">
                <a:solidFill>
                  <a:srgbClr val="030403"/>
                </a:solidFill>
                <a:latin typeface="Simplified Arabic" panose="02020603050405020304" pitchFamily="18" charset="-78"/>
                <a:ea typeface="RoxboroughCF"/>
                <a:cs typeface="Simplified Arabic" panose="02020603050405020304" pitchFamily="18" charset="-78"/>
                <a:sym typeface="RoxboroughCF"/>
              </a:rPr>
              <a:t>لغات الحب الخمس</a:t>
            </a:r>
            <a:endParaRPr lang="en-US" sz="8000" spc="160" dirty="0">
              <a:solidFill>
                <a:srgbClr val="030403"/>
              </a:solidFill>
              <a:latin typeface="Simplified Arabic" panose="02020603050405020304" pitchFamily="18" charset="-78"/>
              <a:ea typeface="RoxboroughCF"/>
              <a:cs typeface="Simplified Arabic" panose="02020603050405020304" pitchFamily="18" charset="-78"/>
              <a:sym typeface="RoxboroughCF"/>
            </a:endParaRPr>
          </a:p>
        </p:txBody>
      </p:sp>
      <p:grpSp>
        <p:nvGrpSpPr>
          <p:cNvPr id="22" name="Group 22"/>
          <p:cNvGrpSpPr/>
          <p:nvPr/>
        </p:nvGrpSpPr>
        <p:grpSpPr>
          <a:xfrm>
            <a:off x="230722" y="2224648"/>
            <a:ext cx="6634207" cy="1519123"/>
            <a:chOff x="0" y="-114300"/>
            <a:chExt cx="8845609" cy="2025497"/>
          </a:xfrm>
        </p:grpSpPr>
        <p:sp>
          <p:nvSpPr>
            <p:cNvPr id="23" name="TextBox 23"/>
            <p:cNvSpPr txBox="1"/>
            <p:nvPr/>
          </p:nvSpPr>
          <p:spPr>
            <a:xfrm>
              <a:off x="0" y="-114300"/>
              <a:ext cx="8845609" cy="6118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49"/>
                </a:lnSpc>
              </a:pPr>
              <a:r>
                <a:rPr lang="ar-EG" sz="2678" b="1" dirty="0">
                  <a:solidFill>
                    <a:srgbClr val="000000"/>
                  </a:solidFill>
                  <a:latin typeface="Simplified Arabic" panose="02020603050405020304" pitchFamily="18" charset="-78"/>
                  <a:ea typeface="Gothic A1 Medium Bold"/>
                  <a:cs typeface="Simplified Arabic" panose="02020603050405020304" pitchFamily="18" charset="-78"/>
                  <a:sym typeface="Gothic A1 Medium Bold"/>
                </a:rPr>
                <a:t>كلمات التشجيع</a:t>
              </a:r>
              <a:endParaRPr lang="en-US" sz="2678" b="1" dirty="0">
                <a:solidFill>
                  <a:srgbClr val="000000"/>
                </a:solidFill>
                <a:latin typeface="Gothic A1 Medium Bold"/>
                <a:ea typeface="Gothic A1 Medium Bold"/>
                <a:cs typeface="Gothic A1 Medium Bold"/>
                <a:sym typeface="Gothic A1 Medium Bold"/>
              </a:endParaRPr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1349621"/>
              <a:ext cx="8845609" cy="5615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14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675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295444" y="2442229"/>
            <a:ext cx="3697112" cy="3697112"/>
          </a:xfrm>
          <a:custGeom>
            <a:avLst/>
            <a:gdLst/>
            <a:ahLst/>
            <a:cxnLst/>
            <a:rect l="l" t="t" r="r" b="b"/>
            <a:pathLst>
              <a:path w="3697112" h="3697112">
                <a:moveTo>
                  <a:pt x="0" y="0"/>
                </a:moveTo>
                <a:lnTo>
                  <a:pt x="3697112" y="0"/>
                </a:lnTo>
                <a:lnTo>
                  <a:pt x="3697112" y="3697112"/>
                </a:lnTo>
                <a:lnTo>
                  <a:pt x="0" y="36971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282832" y="8771558"/>
            <a:ext cx="2919260" cy="1348119"/>
          </a:xfrm>
          <a:custGeom>
            <a:avLst/>
            <a:gdLst/>
            <a:ahLst/>
            <a:cxnLst/>
            <a:rect l="l" t="t" r="r" b="b"/>
            <a:pathLst>
              <a:path w="2919260" h="1348119">
                <a:moveTo>
                  <a:pt x="0" y="0"/>
                </a:moveTo>
                <a:lnTo>
                  <a:pt x="2919260" y="0"/>
                </a:lnTo>
                <a:lnTo>
                  <a:pt x="2919260" y="1348119"/>
                </a:lnTo>
                <a:lnTo>
                  <a:pt x="0" y="134811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3202092" y="741975"/>
            <a:ext cx="11883817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ar-EG" sz="8000" b="1" dirty="0">
                <a:solidFill>
                  <a:schemeClr val="bg1"/>
                </a:solidFill>
              </a:rPr>
              <a:t>عصف ذهني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352308" y="6979970"/>
            <a:ext cx="13583385" cy="16868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20"/>
              </a:lnSpc>
              <a:spcBef>
                <a:spcPct val="0"/>
              </a:spcBef>
            </a:pPr>
            <a:r>
              <a:rPr lang="ar-EG" sz="4300" dirty="0">
                <a:solidFill>
                  <a:srgbClr val="FFFFFF"/>
                </a:solidFill>
                <a:latin typeface="Simplified Arabic" panose="02020603050405020304" pitchFamily="18" charset="-78"/>
                <a:ea typeface="Raleway 1"/>
                <a:cs typeface="Simplified Arabic" panose="02020603050405020304" pitchFamily="18" charset="-78"/>
                <a:sym typeface="Raleway 1"/>
              </a:rPr>
              <a:t>كيف يمكننا تطبيق لغات الحب المختلفة على أنفسنا؟</a:t>
            </a:r>
            <a:endParaRPr lang="en-US" sz="4300" dirty="0">
              <a:solidFill>
                <a:srgbClr val="FFFFFF"/>
              </a:solidFill>
              <a:latin typeface="Raleway 1"/>
              <a:ea typeface="Raleway 1"/>
              <a:cs typeface="Raleway 1"/>
              <a:sym typeface="Raleway 1"/>
            </a:endParaRPr>
          </a:p>
          <a:p>
            <a:pPr algn="ctr">
              <a:lnSpc>
                <a:spcPts val="3499"/>
              </a:lnSpc>
              <a:spcBef>
                <a:spcPct val="0"/>
              </a:spcBef>
            </a:pPr>
            <a:endParaRPr lang="en-US" sz="4300" dirty="0">
              <a:solidFill>
                <a:srgbClr val="FFFFFF"/>
              </a:solidFill>
              <a:latin typeface="Raleway 1"/>
              <a:ea typeface="Raleway 1"/>
              <a:cs typeface="Raleway 1"/>
              <a:sym typeface="Raleway 1"/>
            </a:endParaRPr>
          </a:p>
          <a:p>
            <a:pPr algn="ctr">
              <a:lnSpc>
                <a:spcPts val="3499"/>
              </a:lnSpc>
              <a:spcBef>
                <a:spcPct val="0"/>
              </a:spcBef>
            </a:pPr>
            <a:endParaRPr lang="en-US" sz="4300" dirty="0">
              <a:solidFill>
                <a:srgbClr val="FFFFFF"/>
              </a:solidFill>
              <a:latin typeface="Raleway 1"/>
              <a:ea typeface="Raleway 1"/>
              <a:cs typeface="Raleway 1"/>
              <a:sym typeface="Raleway 1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675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975794" y="705799"/>
            <a:ext cx="6580530" cy="1139082"/>
            <a:chOff x="0" y="0"/>
            <a:chExt cx="2226007" cy="38531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226007" cy="385319"/>
            </a:xfrm>
            <a:custGeom>
              <a:avLst/>
              <a:gdLst/>
              <a:ahLst/>
              <a:cxnLst/>
              <a:rect l="l" t="t" r="r" b="b"/>
              <a:pathLst>
                <a:path w="2226007" h="385319">
                  <a:moveTo>
                    <a:pt x="0" y="0"/>
                  </a:moveTo>
                  <a:lnTo>
                    <a:pt x="2226007" y="0"/>
                  </a:lnTo>
                  <a:lnTo>
                    <a:pt x="2226007" y="385319"/>
                  </a:lnTo>
                  <a:lnTo>
                    <a:pt x="0" y="385319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756623" y="1000835"/>
            <a:ext cx="16487512" cy="8359865"/>
            <a:chOff x="0" y="0"/>
            <a:chExt cx="5490351" cy="278384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0" y="0"/>
                  </a:moveTo>
                  <a:lnTo>
                    <a:pt x="5490351" y="0"/>
                  </a:lnTo>
                  <a:lnTo>
                    <a:pt x="5490351" y="2783840"/>
                  </a:lnTo>
                  <a:lnTo>
                    <a:pt x="0" y="278384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4404181" y="1879871"/>
            <a:ext cx="9479638" cy="5797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36"/>
              </a:lnSpc>
            </a:pPr>
            <a:r>
              <a:rPr lang="en-US" sz="2960" b="1" dirty="0">
                <a:solidFill>
                  <a:srgbClr val="FFFFFF"/>
                </a:solidFill>
                <a:latin typeface="Raleway 1 Bold"/>
                <a:ea typeface="Raleway 1 Bold"/>
                <a:cs typeface="Raleway 1 Bold"/>
                <a:sym typeface="Raleway 1 Bold"/>
              </a:rPr>
              <a:t>Not all young people are dating or in relationships...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190088" y="6266708"/>
            <a:ext cx="9213980" cy="2781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497"/>
              </a:lnSpc>
              <a:spcBef>
                <a:spcPct val="0"/>
              </a:spcBef>
            </a:pPr>
            <a:endParaRPr/>
          </a:p>
          <a:p>
            <a:pPr algn="just">
              <a:lnSpc>
                <a:spcPts val="4497"/>
              </a:lnSpc>
              <a:spcBef>
                <a:spcPct val="0"/>
              </a:spcBef>
            </a:pPr>
            <a:endParaRPr/>
          </a:p>
          <a:p>
            <a:pPr algn="just">
              <a:lnSpc>
                <a:spcPts val="4497"/>
              </a:lnSpc>
              <a:spcBef>
                <a:spcPct val="0"/>
              </a:spcBef>
            </a:pPr>
            <a:r>
              <a:rPr lang="en-US" sz="2810" b="1">
                <a:solidFill>
                  <a:srgbClr val="FFFFFF"/>
                </a:solidFill>
                <a:latin typeface="Raleway 1 Bold"/>
                <a:ea typeface="Raleway 1 Bold"/>
                <a:cs typeface="Raleway 1 Bold"/>
                <a:sym typeface="Raleway 1 Bold"/>
              </a:rPr>
              <a:t> There is no “right” age to start dating but it does help to have tools to understand how to handle relationships with others.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913028" y="986744"/>
            <a:ext cx="14174702" cy="35007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240"/>
              </a:lnSpc>
            </a:pPr>
            <a:r>
              <a:rPr lang="ar-EG" sz="8900" dirty="0">
                <a:solidFill>
                  <a:srgbClr val="000000"/>
                </a:solidFill>
                <a:latin typeface="Simplified Arabic" panose="02020603050405020304" pitchFamily="18" charset="-78"/>
                <a:ea typeface="Raleway 1"/>
                <a:cs typeface="Simplified Arabic" panose="02020603050405020304" pitchFamily="18" charset="-78"/>
                <a:sym typeface="Raleway 1"/>
              </a:rPr>
              <a:t>كلمـــات التشجيـــع</a:t>
            </a:r>
            <a:endParaRPr lang="en-US" sz="8900" dirty="0">
              <a:solidFill>
                <a:srgbClr val="000000"/>
              </a:solidFill>
              <a:latin typeface="Simplified Arabic" panose="02020603050405020304" pitchFamily="18" charset="-78"/>
              <a:ea typeface="Raleway 1"/>
              <a:cs typeface="Simplified Arabic" panose="02020603050405020304" pitchFamily="18" charset="-78"/>
              <a:sym typeface="Raleway 1"/>
            </a:endParaRPr>
          </a:p>
          <a:p>
            <a:pPr algn="ctr">
              <a:lnSpc>
                <a:spcPts val="14240"/>
              </a:lnSpc>
              <a:spcBef>
                <a:spcPct val="0"/>
              </a:spcBef>
            </a:pPr>
            <a:endParaRPr lang="en-US" sz="8900" dirty="0">
              <a:solidFill>
                <a:srgbClr val="000000"/>
              </a:solidFill>
              <a:latin typeface="Raleway 1"/>
              <a:ea typeface="Raleway 1"/>
              <a:cs typeface="Raleway 1"/>
              <a:sym typeface="Raleway 1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4190088" y="4241258"/>
            <a:ext cx="10106567" cy="4611121"/>
          </a:xfrm>
          <a:custGeom>
            <a:avLst/>
            <a:gdLst/>
            <a:ahLst/>
            <a:cxnLst/>
            <a:rect l="l" t="t" r="r" b="b"/>
            <a:pathLst>
              <a:path w="10106567" h="4611121">
                <a:moveTo>
                  <a:pt x="0" y="0"/>
                </a:moveTo>
                <a:lnTo>
                  <a:pt x="10106567" y="0"/>
                </a:lnTo>
                <a:lnTo>
                  <a:pt x="10106567" y="4611121"/>
                </a:lnTo>
                <a:lnTo>
                  <a:pt x="0" y="461112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5082695" y="4808650"/>
            <a:ext cx="1926240" cy="2534526"/>
          </a:xfrm>
          <a:custGeom>
            <a:avLst/>
            <a:gdLst/>
            <a:ahLst/>
            <a:cxnLst/>
            <a:rect l="l" t="t" r="r" b="b"/>
            <a:pathLst>
              <a:path w="1926240" h="2534526">
                <a:moveTo>
                  <a:pt x="0" y="0"/>
                </a:moveTo>
                <a:lnTo>
                  <a:pt x="1926240" y="0"/>
                </a:lnTo>
                <a:lnTo>
                  <a:pt x="1926240" y="2534526"/>
                </a:lnTo>
                <a:lnTo>
                  <a:pt x="0" y="25345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8262869" y="5469765"/>
            <a:ext cx="2334000" cy="1077053"/>
          </a:xfrm>
          <a:custGeom>
            <a:avLst/>
            <a:gdLst/>
            <a:ahLst/>
            <a:cxnLst/>
            <a:rect l="l" t="t" r="r" b="b"/>
            <a:pathLst>
              <a:path w="2334000" h="1077053">
                <a:moveTo>
                  <a:pt x="0" y="0"/>
                </a:moveTo>
                <a:lnTo>
                  <a:pt x="2334000" y="0"/>
                </a:lnTo>
                <a:lnTo>
                  <a:pt x="2334000" y="1077054"/>
                </a:lnTo>
                <a:lnTo>
                  <a:pt x="0" y="107705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1586879" y="5469765"/>
            <a:ext cx="2022920" cy="2472458"/>
          </a:xfrm>
          <a:custGeom>
            <a:avLst/>
            <a:gdLst/>
            <a:ahLst/>
            <a:cxnLst/>
            <a:rect l="l" t="t" r="r" b="b"/>
            <a:pathLst>
              <a:path w="2022920" h="2472458">
                <a:moveTo>
                  <a:pt x="0" y="0"/>
                </a:moveTo>
                <a:lnTo>
                  <a:pt x="2022919" y="0"/>
                </a:lnTo>
                <a:lnTo>
                  <a:pt x="2022919" y="2472458"/>
                </a:lnTo>
                <a:lnTo>
                  <a:pt x="0" y="247245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0" y="9198977"/>
            <a:ext cx="2356041" cy="1088023"/>
          </a:xfrm>
          <a:custGeom>
            <a:avLst/>
            <a:gdLst/>
            <a:ahLst/>
            <a:cxnLst/>
            <a:rect l="l" t="t" r="r" b="b"/>
            <a:pathLst>
              <a:path w="2356041" h="1088023">
                <a:moveTo>
                  <a:pt x="0" y="0"/>
                </a:moveTo>
                <a:lnTo>
                  <a:pt x="2356041" y="0"/>
                </a:lnTo>
                <a:lnTo>
                  <a:pt x="2356041" y="1088023"/>
                </a:lnTo>
                <a:lnTo>
                  <a:pt x="0" y="108802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4"/>
          <p:cNvSpPr txBox="1"/>
          <p:nvPr/>
        </p:nvSpPr>
        <p:spPr>
          <a:xfrm>
            <a:off x="3461556" y="2772487"/>
            <a:ext cx="11364888" cy="7308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79"/>
              </a:lnSpc>
              <a:spcBef>
                <a:spcPct val="0"/>
              </a:spcBef>
            </a:pPr>
            <a:r>
              <a:rPr lang="ar-EG" sz="3799" dirty="0">
                <a:solidFill>
                  <a:srgbClr val="000000"/>
                </a:solidFill>
                <a:latin typeface="Simplified Arabic" panose="02020603050405020304" pitchFamily="18" charset="-78"/>
                <a:ea typeface="Raleway 1"/>
                <a:cs typeface="Simplified Arabic" panose="02020603050405020304" pitchFamily="18" charset="-78"/>
                <a:sym typeface="Raleway 1"/>
              </a:rPr>
              <a:t>استخدام الكلمات المشجعة ودعم نفسكِ.</a:t>
            </a:r>
            <a:endParaRPr lang="en-US" sz="3799" dirty="0">
              <a:solidFill>
                <a:srgbClr val="000000"/>
              </a:solidFill>
              <a:latin typeface="Simplified Arabic" panose="02020603050405020304" pitchFamily="18" charset="-78"/>
              <a:ea typeface="Raleway 1"/>
              <a:cs typeface="Simplified Arabic" panose="02020603050405020304" pitchFamily="18" charset="-78"/>
              <a:sym typeface="Raleway 1"/>
            </a:endParaRPr>
          </a:p>
        </p:txBody>
      </p:sp>
      <p:sp>
        <p:nvSpPr>
          <p:cNvPr id="15" name="Freeform 10"/>
          <p:cNvSpPr/>
          <p:nvPr/>
        </p:nvSpPr>
        <p:spPr>
          <a:xfrm>
            <a:off x="4978784" y="4777540"/>
            <a:ext cx="2333999" cy="2534526"/>
          </a:xfrm>
          <a:custGeom>
            <a:avLst/>
            <a:gdLst/>
            <a:ahLst/>
            <a:cxnLst/>
            <a:rect l="l" t="t" r="r" b="b"/>
            <a:pathLst>
              <a:path w="1926240" h="2534526">
                <a:moveTo>
                  <a:pt x="0" y="0"/>
                </a:moveTo>
                <a:lnTo>
                  <a:pt x="1926240" y="0"/>
                </a:lnTo>
                <a:lnTo>
                  <a:pt x="1926240" y="2534526"/>
                </a:lnTo>
                <a:lnTo>
                  <a:pt x="0" y="253452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</p:spPr>
        <p:txBody>
          <a:bodyPr/>
          <a:lstStyle/>
          <a:p>
            <a:pPr algn="ctr"/>
            <a:r>
              <a:rPr lang="ar-EG" sz="4000" dirty="0"/>
              <a:t>أنتِ قادرة على ذلك!</a:t>
            </a:r>
            <a:endParaRPr lang="en-US" sz="4000" dirty="0"/>
          </a:p>
        </p:txBody>
      </p:sp>
      <p:sp>
        <p:nvSpPr>
          <p:cNvPr id="16" name="Freeform 10">
            <a:extLst>
              <a:ext uri="{FF2B5EF4-FFF2-40B4-BE49-F238E27FC236}">
                <a16:creationId xmlns:a16="http://schemas.microsoft.com/office/drawing/2014/main" id="{C3B6C2CD-0A2C-DC5A-A380-C658E5A04176}"/>
              </a:ext>
            </a:extLst>
          </p:cNvPr>
          <p:cNvSpPr/>
          <p:nvPr/>
        </p:nvSpPr>
        <p:spPr>
          <a:xfrm>
            <a:off x="8262868" y="4768443"/>
            <a:ext cx="2333999" cy="2534526"/>
          </a:xfrm>
          <a:custGeom>
            <a:avLst/>
            <a:gdLst/>
            <a:ahLst/>
            <a:cxnLst/>
            <a:rect l="l" t="t" r="r" b="b"/>
            <a:pathLst>
              <a:path w="1926240" h="2534526">
                <a:moveTo>
                  <a:pt x="0" y="0"/>
                </a:moveTo>
                <a:lnTo>
                  <a:pt x="1926240" y="0"/>
                </a:lnTo>
                <a:lnTo>
                  <a:pt x="1926240" y="2534526"/>
                </a:lnTo>
                <a:lnTo>
                  <a:pt x="0" y="253452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</p:spPr>
        <p:txBody>
          <a:bodyPr/>
          <a:lstStyle/>
          <a:p>
            <a:pPr algn="ctr"/>
            <a:r>
              <a:rPr lang="ar-EG" sz="4000" dirty="0"/>
              <a:t>أنت تقومين بعمل رائع!</a:t>
            </a:r>
            <a:endParaRPr lang="en-US" sz="4000" dirty="0"/>
          </a:p>
        </p:txBody>
      </p:sp>
      <p:sp>
        <p:nvSpPr>
          <p:cNvPr id="17" name="Freeform 10">
            <a:extLst>
              <a:ext uri="{FF2B5EF4-FFF2-40B4-BE49-F238E27FC236}">
                <a16:creationId xmlns:a16="http://schemas.microsoft.com/office/drawing/2014/main" id="{2DB9F23B-0A7B-7EF2-3FEA-439897CA48AC}"/>
              </a:ext>
            </a:extLst>
          </p:cNvPr>
          <p:cNvSpPr/>
          <p:nvPr/>
        </p:nvSpPr>
        <p:spPr>
          <a:xfrm>
            <a:off x="11353490" y="5340408"/>
            <a:ext cx="2676842" cy="2534526"/>
          </a:xfrm>
          <a:custGeom>
            <a:avLst/>
            <a:gdLst/>
            <a:ahLst/>
            <a:cxnLst/>
            <a:rect l="l" t="t" r="r" b="b"/>
            <a:pathLst>
              <a:path w="1926240" h="2534526">
                <a:moveTo>
                  <a:pt x="0" y="0"/>
                </a:moveTo>
                <a:lnTo>
                  <a:pt x="1926240" y="0"/>
                </a:lnTo>
                <a:lnTo>
                  <a:pt x="1926240" y="2534526"/>
                </a:lnTo>
                <a:lnTo>
                  <a:pt x="0" y="253452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</p:spPr>
        <p:txBody>
          <a:bodyPr/>
          <a:lstStyle/>
          <a:p>
            <a:pPr algn="ctr"/>
            <a:r>
              <a:rPr lang="ar-EG" sz="4000" u="sng" dirty="0"/>
              <a:t>الأشياء</a:t>
            </a:r>
            <a:r>
              <a:rPr lang="ar-EG" sz="4000" dirty="0"/>
              <a:t> الجيدة قادمة!</a:t>
            </a:r>
            <a:endParaRPr lang="en-US" sz="40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675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975794" y="705799"/>
            <a:ext cx="6580530" cy="1139082"/>
            <a:chOff x="0" y="0"/>
            <a:chExt cx="2226007" cy="38531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226007" cy="385319"/>
            </a:xfrm>
            <a:custGeom>
              <a:avLst/>
              <a:gdLst/>
              <a:ahLst/>
              <a:cxnLst/>
              <a:rect l="l" t="t" r="r" b="b"/>
              <a:pathLst>
                <a:path w="2226007" h="385319">
                  <a:moveTo>
                    <a:pt x="0" y="0"/>
                  </a:moveTo>
                  <a:lnTo>
                    <a:pt x="2226007" y="0"/>
                  </a:lnTo>
                  <a:lnTo>
                    <a:pt x="2226007" y="385319"/>
                  </a:lnTo>
                  <a:lnTo>
                    <a:pt x="0" y="385319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756623" y="1000835"/>
            <a:ext cx="16487512" cy="8359865"/>
            <a:chOff x="0" y="0"/>
            <a:chExt cx="5490351" cy="278384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0" y="0"/>
                  </a:moveTo>
                  <a:lnTo>
                    <a:pt x="5490351" y="0"/>
                  </a:lnTo>
                  <a:lnTo>
                    <a:pt x="5490351" y="2783840"/>
                  </a:lnTo>
                  <a:lnTo>
                    <a:pt x="0" y="278384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2350974" y="3118079"/>
            <a:ext cx="13999132" cy="581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00"/>
              </a:lnSpc>
              <a:spcBef>
                <a:spcPct val="0"/>
              </a:spcBef>
            </a:pPr>
            <a:r>
              <a:rPr lang="ar-EG" sz="3000" dirty="0">
                <a:solidFill>
                  <a:srgbClr val="000000"/>
                </a:solidFill>
                <a:latin typeface="Simplified Arabic" panose="02020603050405020304" pitchFamily="18" charset="-78"/>
                <a:ea typeface="Raleway 1"/>
                <a:cs typeface="Simplified Arabic" panose="02020603050405020304" pitchFamily="18" charset="-78"/>
                <a:sym typeface="Raleway 1"/>
              </a:rPr>
              <a:t>بذل أقصى طاقتكِ للقيام بشيء لطيف لنفسكِ</a:t>
            </a:r>
            <a:endParaRPr lang="en-US" sz="3000" dirty="0">
              <a:solidFill>
                <a:srgbClr val="000000"/>
              </a:solidFill>
              <a:latin typeface="Simplified Arabic" panose="02020603050405020304" pitchFamily="18" charset="-78"/>
              <a:ea typeface="Raleway 1"/>
              <a:cs typeface="Simplified Arabic" panose="02020603050405020304" pitchFamily="18" charset="-78"/>
              <a:sym typeface="Raleway 1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2290656" y="4012237"/>
            <a:ext cx="3650950" cy="4114800"/>
          </a:xfrm>
          <a:custGeom>
            <a:avLst/>
            <a:gdLst/>
            <a:ahLst/>
            <a:cxnLst/>
            <a:rect l="l" t="t" r="r" b="b"/>
            <a:pathLst>
              <a:path w="3650950" h="4114800">
                <a:moveTo>
                  <a:pt x="0" y="0"/>
                </a:moveTo>
                <a:lnTo>
                  <a:pt x="3650949" y="0"/>
                </a:lnTo>
                <a:lnTo>
                  <a:pt x="36509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0975794" y="4560550"/>
            <a:ext cx="3749172" cy="3271152"/>
          </a:xfrm>
          <a:custGeom>
            <a:avLst/>
            <a:gdLst/>
            <a:ahLst/>
            <a:cxnLst/>
            <a:rect l="l" t="t" r="r" b="b"/>
            <a:pathLst>
              <a:path w="3749172" h="3271152">
                <a:moveTo>
                  <a:pt x="0" y="0"/>
                </a:moveTo>
                <a:lnTo>
                  <a:pt x="3749172" y="0"/>
                </a:lnTo>
                <a:lnTo>
                  <a:pt x="3749172" y="3271153"/>
                </a:lnTo>
                <a:lnTo>
                  <a:pt x="0" y="32711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0" y="9309585"/>
            <a:ext cx="2116526" cy="977415"/>
          </a:xfrm>
          <a:custGeom>
            <a:avLst/>
            <a:gdLst/>
            <a:ahLst/>
            <a:cxnLst/>
            <a:rect l="l" t="t" r="r" b="b"/>
            <a:pathLst>
              <a:path w="2116526" h="977415">
                <a:moveTo>
                  <a:pt x="0" y="0"/>
                </a:moveTo>
                <a:lnTo>
                  <a:pt x="2116526" y="0"/>
                </a:lnTo>
                <a:lnTo>
                  <a:pt x="2116526" y="977415"/>
                </a:lnTo>
                <a:lnTo>
                  <a:pt x="0" y="97741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4404181" y="1879871"/>
            <a:ext cx="9479638" cy="5797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36"/>
              </a:lnSpc>
            </a:pPr>
            <a:r>
              <a:rPr lang="en-US" sz="2960" b="1">
                <a:solidFill>
                  <a:srgbClr val="FFFFFF"/>
                </a:solidFill>
                <a:latin typeface="Raleway 1 Bold"/>
                <a:ea typeface="Raleway 1 Bold"/>
                <a:cs typeface="Raleway 1 Bold"/>
                <a:sym typeface="Raleway 1 Bold"/>
              </a:rPr>
              <a:t>Not all young people are dating or in relationships...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833077" y="986744"/>
            <a:ext cx="14174702" cy="17005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240"/>
              </a:lnSpc>
              <a:spcBef>
                <a:spcPct val="0"/>
              </a:spcBef>
            </a:pPr>
            <a:r>
              <a:rPr lang="ar-EG" sz="8900" dirty="0">
                <a:solidFill>
                  <a:srgbClr val="000000"/>
                </a:solidFill>
                <a:latin typeface="Simplified Arabic" panose="02020603050405020304" pitchFamily="18" charset="-78"/>
                <a:ea typeface="Raleway 1"/>
                <a:cs typeface="Simplified Arabic" panose="02020603050405020304" pitchFamily="18" charset="-78"/>
                <a:sym typeface="Raleway 1"/>
              </a:rPr>
              <a:t>أعمال الخدمة</a:t>
            </a:r>
            <a:endParaRPr lang="en-US" sz="8900" dirty="0">
              <a:solidFill>
                <a:srgbClr val="000000"/>
              </a:solidFill>
              <a:latin typeface="Simplified Arabic" panose="02020603050405020304" pitchFamily="18" charset="-78"/>
              <a:ea typeface="Raleway 1"/>
              <a:cs typeface="Simplified Arabic" panose="02020603050405020304" pitchFamily="18" charset="-78"/>
              <a:sym typeface="Raleway 1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2116526" y="8315593"/>
            <a:ext cx="4246041" cy="3827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</a:pPr>
            <a:r>
              <a:rPr lang="ar-EG" sz="2199" dirty="0">
                <a:solidFill>
                  <a:srgbClr val="000000"/>
                </a:solidFill>
                <a:latin typeface="Simplified Arabic" panose="02020603050405020304" pitchFamily="18" charset="-78"/>
                <a:ea typeface="Gothic A1 Medium"/>
                <a:cs typeface="Simplified Arabic" panose="02020603050405020304" pitchFamily="18" charset="-78"/>
                <a:sym typeface="Gothic A1 Medium"/>
              </a:rPr>
              <a:t>خبز طبق الحلوى المفضل لديكِ</a:t>
            </a:r>
            <a:endParaRPr lang="en-US" sz="2199" dirty="0">
              <a:solidFill>
                <a:srgbClr val="000000"/>
              </a:solidFill>
              <a:latin typeface="Simplified Arabic" panose="02020603050405020304" pitchFamily="18" charset="-78"/>
              <a:ea typeface="Gothic A1 Medium"/>
              <a:cs typeface="Simplified Arabic" panose="02020603050405020304" pitchFamily="18" charset="-78"/>
              <a:sym typeface="Gothic A1 Medium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0662464" y="8315593"/>
            <a:ext cx="5385836" cy="3827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</a:pPr>
            <a:r>
              <a:rPr lang="ar-EG" sz="2199" dirty="0">
                <a:solidFill>
                  <a:srgbClr val="000000"/>
                </a:solidFill>
                <a:latin typeface="Simplified Arabic" panose="02020603050405020304" pitchFamily="18" charset="-78"/>
                <a:ea typeface="Gothic A1 Medium"/>
                <a:cs typeface="Simplified Arabic" panose="02020603050405020304" pitchFamily="18" charset="-78"/>
                <a:sym typeface="Gothic A1 Medium"/>
              </a:rPr>
              <a:t>تنظيم وتنظيف غرفتكِ</a:t>
            </a:r>
            <a:endParaRPr lang="en-US" sz="2199" dirty="0">
              <a:solidFill>
                <a:srgbClr val="000000"/>
              </a:solidFill>
              <a:latin typeface="Simplified Arabic" panose="02020603050405020304" pitchFamily="18" charset="-78"/>
              <a:ea typeface="Gothic A1 Medium"/>
              <a:cs typeface="Simplified Arabic" panose="02020603050405020304" pitchFamily="18" charset="-78"/>
              <a:sym typeface="Gothic A1 Medium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675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975794" y="705799"/>
            <a:ext cx="6580530" cy="1139082"/>
            <a:chOff x="0" y="0"/>
            <a:chExt cx="2226007" cy="38531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226007" cy="385319"/>
            </a:xfrm>
            <a:custGeom>
              <a:avLst/>
              <a:gdLst/>
              <a:ahLst/>
              <a:cxnLst/>
              <a:rect l="l" t="t" r="r" b="b"/>
              <a:pathLst>
                <a:path w="2226007" h="385319">
                  <a:moveTo>
                    <a:pt x="0" y="0"/>
                  </a:moveTo>
                  <a:lnTo>
                    <a:pt x="2226007" y="0"/>
                  </a:lnTo>
                  <a:lnTo>
                    <a:pt x="2226007" y="385319"/>
                  </a:lnTo>
                  <a:lnTo>
                    <a:pt x="0" y="385319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747098" y="1000835"/>
            <a:ext cx="16487512" cy="8359865"/>
            <a:chOff x="0" y="0"/>
            <a:chExt cx="5490351" cy="278384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0" y="0"/>
                  </a:moveTo>
                  <a:lnTo>
                    <a:pt x="5490351" y="0"/>
                  </a:lnTo>
                  <a:lnTo>
                    <a:pt x="5490351" y="2783840"/>
                  </a:lnTo>
                  <a:lnTo>
                    <a:pt x="0" y="278384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>
            <a:off x="7294468" y="4390369"/>
            <a:ext cx="4350583" cy="3687119"/>
          </a:xfrm>
          <a:custGeom>
            <a:avLst/>
            <a:gdLst/>
            <a:ahLst/>
            <a:cxnLst/>
            <a:rect l="l" t="t" r="r" b="b"/>
            <a:pathLst>
              <a:path w="4350583" h="3687119">
                <a:moveTo>
                  <a:pt x="0" y="0"/>
                </a:moveTo>
                <a:lnTo>
                  <a:pt x="4350584" y="0"/>
                </a:lnTo>
                <a:lnTo>
                  <a:pt x="4350584" y="3687120"/>
                </a:lnTo>
                <a:lnTo>
                  <a:pt x="0" y="36871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3017571" y="4438626"/>
            <a:ext cx="3657149" cy="3638863"/>
          </a:xfrm>
          <a:custGeom>
            <a:avLst/>
            <a:gdLst/>
            <a:ahLst/>
            <a:cxnLst/>
            <a:rect l="l" t="t" r="r" b="b"/>
            <a:pathLst>
              <a:path w="3657149" h="3638863">
                <a:moveTo>
                  <a:pt x="0" y="0"/>
                </a:moveTo>
                <a:lnTo>
                  <a:pt x="3657149" y="0"/>
                </a:lnTo>
                <a:lnTo>
                  <a:pt x="3657149" y="3638863"/>
                </a:lnTo>
                <a:lnTo>
                  <a:pt x="0" y="363886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-35663" y="9303951"/>
            <a:ext cx="2128726" cy="983049"/>
          </a:xfrm>
          <a:custGeom>
            <a:avLst/>
            <a:gdLst/>
            <a:ahLst/>
            <a:cxnLst/>
            <a:rect l="l" t="t" r="r" b="b"/>
            <a:pathLst>
              <a:path w="2128726" h="983049">
                <a:moveTo>
                  <a:pt x="0" y="0"/>
                </a:moveTo>
                <a:lnTo>
                  <a:pt x="2128726" y="0"/>
                </a:lnTo>
                <a:lnTo>
                  <a:pt x="2128726" y="983049"/>
                </a:lnTo>
                <a:lnTo>
                  <a:pt x="0" y="98304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2328204" y="4236622"/>
            <a:ext cx="2339413" cy="2904464"/>
          </a:xfrm>
          <a:custGeom>
            <a:avLst/>
            <a:gdLst/>
            <a:ahLst/>
            <a:cxnLst/>
            <a:rect l="l" t="t" r="r" b="b"/>
            <a:pathLst>
              <a:path w="2339413" h="2904464">
                <a:moveTo>
                  <a:pt x="0" y="0"/>
                </a:moveTo>
                <a:lnTo>
                  <a:pt x="2339413" y="0"/>
                </a:lnTo>
                <a:lnTo>
                  <a:pt x="2339413" y="2904464"/>
                </a:lnTo>
                <a:lnTo>
                  <a:pt x="0" y="290446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4404181" y="1879871"/>
            <a:ext cx="9479638" cy="5797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36"/>
              </a:lnSpc>
            </a:pPr>
            <a:r>
              <a:rPr lang="en-US" sz="2960" b="1">
                <a:solidFill>
                  <a:srgbClr val="FFFFFF"/>
                </a:solidFill>
                <a:latin typeface="Raleway 1 Bold"/>
                <a:ea typeface="Raleway 1 Bold"/>
                <a:cs typeface="Raleway 1 Bold"/>
                <a:sym typeface="Raleway 1 Bold"/>
              </a:rPr>
              <a:t>Not all young people are dating or in relationships...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913028" y="986744"/>
            <a:ext cx="14174702" cy="17005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240"/>
              </a:lnSpc>
              <a:spcBef>
                <a:spcPct val="0"/>
              </a:spcBef>
            </a:pPr>
            <a:r>
              <a:rPr lang="ar-EG" sz="8900" dirty="0">
                <a:solidFill>
                  <a:srgbClr val="000000"/>
                </a:solidFill>
                <a:latin typeface="Simplified Arabic" panose="02020603050405020304" pitchFamily="18" charset="-78"/>
                <a:ea typeface="Raleway 1"/>
                <a:cs typeface="Simplified Arabic" panose="02020603050405020304" pitchFamily="18" charset="-78"/>
                <a:sym typeface="Raleway 1"/>
              </a:rPr>
              <a:t>استلام الهدايا</a:t>
            </a:r>
            <a:endParaRPr lang="en-US" sz="8900" dirty="0">
              <a:solidFill>
                <a:srgbClr val="000000"/>
              </a:solidFill>
              <a:latin typeface="Simplified Arabic" panose="02020603050405020304" pitchFamily="18" charset="-78"/>
              <a:ea typeface="Raleway 1"/>
              <a:cs typeface="Simplified Arabic" panose="02020603050405020304" pitchFamily="18" charset="-78"/>
              <a:sym typeface="Raleway 1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756623" y="3101752"/>
            <a:ext cx="16487512" cy="5193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ar-EG" sz="3000" dirty="0">
                <a:solidFill>
                  <a:srgbClr val="000000"/>
                </a:solidFill>
                <a:latin typeface="Simplified Arabic" panose="02020603050405020304" pitchFamily="18" charset="-78"/>
                <a:ea typeface="Raleway 2"/>
                <a:cs typeface="Simplified Arabic" panose="02020603050405020304" pitchFamily="18" charset="-78"/>
                <a:sym typeface="Raleway 2"/>
              </a:rPr>
              <a:t>تقديم هدايا أو إيماءات لطيفة لنفسكِ</a:t>
            </a:r>
            <a:endParaRPr lang="en-US" sz="3000" dirty="0">
              <a:solidFill>
                <a:srgbClr val="000000"/>
              </a:solidFill>
              <a:latin typeface="Simplified Arabic" panose="02020603050405020304" pitchFamily="18" charset="-78"/>
              <a:ea typeface="Raleway 2"/>
              <a:cs typeface="Simplified Arabic" panose="02020603050405020304" pitchFamily="18" charset="-78"/>
              <a:sym typeface="Raleway 2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883899" y="7656830"/>
            <a:ext cx="3657149" cy="7437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</a:pPr>
            <a:r>
              <a:rPr lang="ar-EG" sz="2100" dirty="0">
                <a:solidFill>
                  <a:srgbClr val="000000"/>
                </a:solidFill>
                <a:latin typeface="Simplified Arabic" panose="02020603050405020304" pitchFamily="18" charset="-78"/>
                <a:ea typeface="Gothic A1 Medium"/>
                <a:cs typeface="Simplified Arabic" panose="02020603050405020304" pitchFamily="18" charset="-78"/>
                <a:sym typeface="Gothic A1 Medium"/>
              </a:rPr>
              <a:t>قدمي هدية لنفسكِ، أو استمتعي بمشروبك المفضل.</a:t>
            </a:r>
            <a:endParaRPr lang="en-US" sz="2100" dirty="0">
              <a:solidFill>
                <a:srgbClr val="000000"/>
              </a:solidFill>
              <a:latin typeface="Simplified Arabic" panose="02020603050405020304" pitchFamily="18" charset="-78"/>
              <a:ea typeface="Gothic A1 Medium"/>
              <a:cs typeface="Simplified Arabic" panose="02020603050405020304" pitchFamily="18" charset="-78"/>
              <a:sym typeface="Gothic A1 Medium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7735567" y="8255617"/>
            <a:ext cx="3657149" cy="3827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</a:pPr>
            <a:r>
              <a:rPr lang="ar-EG" sz="2199" dirty="0">
                <a:solidFill>
                  <a:srgbClr val="000000"/>
                </a:solidFill>
                <a:latin typeface="Simplified Arabic" panose="02020603050405020304" pitchFamily="18" charset="-78"/>
                <a:ea typeface="Gothic A1 Medium"/>
                <a:cs typeface="Simplified Arabic" panose="02020603050405020304" pitchFamily="18" charset="-78"/>
                <a:sym typeface="Gothic A1 Medium"/>
              </a:rPr>
              <a:t>اكتبي خطابًا لنفسكِ</a:t>
            </a:r>
            <a:endParaRPr lang="en-US" sz="2199" dirty="0">
              <a:solidFill>
                <a:srgbClr val="000000"/>
              </a:solidFill>
              <a:latin typeface="Simplified Arabic" panose="02020603050405020304" pitchFamily="18" charset="-78"/>
              <a:ea typeface="Gothic A1 Medium"/>
              <a:cs typeface="Simplified Arabic" panose="02020603050405020304" pitchFamily="18" charset="-78"/>
              <a:sym typeface="Gothic A1 Medium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13144113" y="8255617"/>
            <a:ext cx="3657149" cy="3827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</a:pPr>
            <a:r>
              <a:rPr lang="ar-EG" sz="2199" dirty="0">
                <a:solidFill>
                  <a:srgbClr val="000000"/>
                </a:solidFill>
                <a:latin typeface="Simplified Arabic" panose="02020603050405020304" pitchFamily="18" charset="-78"/>
                <a:ea typeface="Gothic A1 Medium"/>
                <a:cs typeface="Simplified Arabic" panose="02020603050405020304" pitchFamily="18" charset="-78"/>
                <a:sym typeface="Gothic A1 Medium"/>
              </a:rPr>
              <a:t>حياكة وشاح لنفسكِ</a:t>
            </a:r>
            <a:endParaRPr lang="en-US" sz="2199" dirty="0">
              <a:solidFill>
                <a:srgbClr val="000000"/>
              </a:solidFill>
              <a:latin typeface="Simplified Arabic" panose="02020603050405020304" pitchFamily="18" charset="-78"/>
              <a:ea typeface="Gothic A1 Medium"/>
              <a:cs typeface="Simplified Arabic" panose="02020603050405020304" pitchFamily="18" charset="-78"/>
              <a:sym typeface="Gothic A1 Medium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-81320" y="330985"/>
            <a:ext cx="18288000" cy="20331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8260"/>
              </a:lnSpc>
            </a:pPr>
            <a:r>
              <a:rPr lang="ar" sz="6000" b="1" dirty="0"/>
              <a:t>القيم التي سنتمسك بها في </a:t>
            </a:r>
            <a:endParaRPr lang="ar-EG" sz="6000" b="1" dirty="0"/>
          </a:p>
          <a:p>
            <a:pPr algn="ctr" rtl="1">
              <a:lnSpc>
                <a:spcPts val="8260"/>
              </a:lnSpc>
            </a:pPr>
            <a:r>
              <a:rPr lang="ar" sz="6000" b="1" dirty="0"/>
              <a:t>هذه الورش</a:t>
            </a:r>
            <a:endParaRPr lang="en-US" sz="5900" b="1" dirty="0">
              <a:solidFill>
                <a:srgbClr val="000000"/>
              </a:solidFill>
              <a:latin typeface="Gothic A1 Black"/>
              <a:ea typeface="Gothic A1 Black"/>
              <a:cs typeface="Gothic A1 Black"/>
              <a:sym typeface="Gothic A1 Black"/>
            </a:endParaRPr>
          </a:p>
        </p:txBody>
      </p:sp>
      <p:sp>
        <p:nvSpPr>
          <p:cNvPr id="3" name="AutoShape 3"/>
          <p:cNvSpPr/>
          <p:nvPr/>
        </p:nvSpPr>
        <p:spPr>
          <a:xfrm flipV="1">
            <a:off x="5909709" y="2920660"/>
            <a:ext cx="6468582" cy="47317"/>
          </a:xfrm>
          <a:prstGeom prst="line">
            <a:avLst/>
          </a:prstGeom>
          <a:ln w="123825" cap="rnd">
            <a:solidFill>
              <a:srgbClr val="4675B8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2302545" y="3620870"/>
            <a:ext cx="4403056" cy="11253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r" rtl="1">
              <a:buSzPct val="100000"/>
            </a:pPr>
            <a:r>
              <a:rPr lang="ar-EG" sz="2400" dirty="0">
                <a:latin typeface="Simplified Arabic" panose="02020603050405020304" pitchFamily="18" charset="-78"/>
                <a:cs typeface="Simplified Arabic" panose="02020603050405020304" pitchFamily="18" charset="-78"/>
              </a:rPr>
              <a:t> احترام وجهات نظر الآخرين </a:t>
            </a:r>
          </a:p>
          <a:p>
            <a:pPr lvl="0" algn="r" rtl="1">
              <a:buSzPct val="100000"/>
            </a:pPr>
            <a:r>
              <a:rPr lang="ar-EG" sz="2400" dirty="0">
                <a:latin typeface="Simplified Arabic" panose="02020603050405020304" pitchFamily="18" charset="-78"/>
                <a:cs typeface="Simplified Arabic" panose="02020603050405020304" pitchFamily="18" charset="-78"/>
              </a:rPr>
              <a:t>حتى لو كانت مختلفة عن وجهة نظرك</a:t>
            </a:r>
            <a:r>
              <a:rPr lang="ar-EG" sz="2400" dirty="0"/>
              <a:t>.</a:t>
            </a:r>
          </a:p>
          <a:p>
            <a:pPr algn="ctr">
              <a:lnSpc>
                <a:spcPts val="3359"/>
              </a:lnSpc>
            </a:pPr>
            <a:endParaRPr lang="en-US" sz="2400" b="1" dirty="0">
              <a:solidFill>
                <a:srgbClr val="000000"/>
              </a:solidFill>
              <a:latin typeface="Gothic A1 Medium Bold"/>
              <a:ea typeface="Gothic A1 Medium Bold"/>
              <a:cs typeface="Gothic A1 Medium Bold"/>
              <a:sym typeface="Gothic A1 Medium 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2428457" y="3620870"/>
            <a:ext cx="4830843" cy="8617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r" rtl="1">
              <a:buSzPts val="1800"/>
            </a:pPr>
            <a:r>
              <a:rPr lang="ar-EG" sz="2800" dirty="0">
                <a:latin typeface="Simplified Arabic" panose="02020603050405020304" pitchFamily="18" charset="-78"/>
                <a:cs typeface="Simplified Arabic" panose="02020603050405020304" pitchFamily="18" charset="-78"/>
              </a:rPr>
              <a:t> دعونا نستمع لبعضنا البعض </a:t>
            </a:r>
          </a:p>
          <a:p>
            <a:pPr lvl="0" algn="r" rtl="1">
              <a:buSzPts val="1800"/>
            </a:pPr>
            <a:r>
              <a:rPr lang="ar-EG" sz="2800" dirty="0">
                <a:latin typeface="Simplified Arabic" panose="02020603050405020304" pitchFamily="18" charset="-78"/>
                <a:cs typeface="Simplified Arabic" panose="02020603050405020304" pitchFamily="18" charset="-78"/>
              </a:rPr>
              <a:t>عندما يشارك أحدنا.</a:t>
            </a:r>
            <a:endParaRPr lang="ar-EG" sz="2800" dirty="0"/>
          </a:p>
        </p:txBody>
      </p:sp>
      <p:sp>
        <p:nvSpPr>
          <p:cNvPr id="6" name="TextBox 6"/>
          <p:cNvSpPr txBox="1"/>
          <p:nvPr/>
        </p:nvSpPr>
        <p:spPr>
          <a:xfrm>
            <a:off x="2827692" y="5692266"/>
            <a:ext cx="3584972" cy="4782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11000"/>
              </a:lnSpc>
              <a:spcBef>
                <a:spcPts val="0"/>
              </a:spcBef>
              <a:spcAft>
                <a:spcPts val="0"/>
              </a:spcAft>
              <a:buClr>
                <a:srgbClr val="5B4A5B"/>
              </a:buClr>
              <a:buSzPts val="1400"/>
              <a:buFont typeface="Corbel"/>
              <a:buNone/>
              <a:tabLst/>
              <a:defRPr/>
            </a:pPr>
            <a:r>
              <a:rPr kumimoji="0" lang="ar-EG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Simplified Arabic" panose="02020603050405020304" pitchFamily="18" charset="-78"/>
                <a:cs typeface="Simplified Arabic" panose="02020603050405020304" pitchFamily="18" charset="-78"/>
                <a:sym typeface="Calibri"/>
              </a:rPr>
              <a:t>دعونا ندعم بعضنا البعض.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2910155" y="7839668"/>
            <a:ext cx="4172548" cy="8617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r" rtl="1"/>
            <a:r>
              <a:rPr lang="ar-EG" sz="2800" dirty="0">
                <a:latin typeface="Simplified Arabic" panose="02020603050405020304" pitchFamily="18" charset="-78"/>
                <a:cs typeface="Simplified Arabic" panose="02020603050405020304" pitchFamily="18" charset="-78"/>
              </a:rPr>
              <a:t>هذا مكان آمن ومفتوح. ما يقال هنا يبقى هنا.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2910155" y="5692266"/>
            <a:ext cx="3867448" cy="3693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/>
            <a:r>
              <a:rPr lang="ar-EG" sz="2400" dirty="0">
                <a:latin typeface="Simplified Arabic" panose="02020603050405020304" pitchFamily="18" charset="-78"/>
                <a:cs typeface="Simplified Arabic" panose="02020603050405020304" pitchFamily="18" charset="-78"/>
              </a:rPr>
              <a:t>دعونا نتعلم شيئًا جديدًا.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827692" y="7886098"/>
            <a:ext cx="3686175" cy="3775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r" rtl="1">
              <a:lnSpc>
                <a:spcPct val="111000"/>
              </a:lnSpc>
              <a:buClr>
                <a:srgbClr val="5B4A5B"/>
              </a:buClr>
              <a:buSzPts val="1800"/>
            </a:pPr>
            <a:r>
              <a:rPr lang="ar-EG" sz="2400" dirty="0"/>
              <a:t>نحن جميعا في هذا الدرب معًا.</a:t>
            </a:r>
          </a:p>
        </p:txBody>
      </p:sp>
      <p:sp>
        <p:nvSpPr>
          <p:cNvPr id="10" name="Freeform 10"/>
          <p:cNvSpPr/>
          <p:nvPr/>
        </p:nvSpPr>
        <p:spPr>
          <a:xfrm>
            <a:off x="784739" y="3552131"/>
            <a:ext cx="1378357" cy="1142783"/>
          </a:xfrm>
          <a:custGeom>
            <a:avLst/>
            <a:gdLst/>
            <a:ahLst/>
            <a:cxnLst/>
            <a:rect l="l" t="t" r="r" b="b"/>
            <a:pathLst>
              <a:path w="1378357" h="1142783">
                <a:moveTo>
                  <a:pt x="0" y="0"/>
                </a:moveTo>
                <a:lnTo>
                  <a:pt x="1378356" y="0"/>
                </a:lnTo>
                <a:lnTo>
                  <a:pt x="1378356" y="1142783"/>
                </a:lnTo>
                <a:lnTo>
                  <a:pt x="0" y="11427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531159" y="7628408"/>
            <a:ext cx="1631936" cy="1115651"/>
          </a:xfrm>
          <a:custGeom>
            <a:avLst/>
            <a:gdLst/>
            <a:ahLst/>
            <a:cxnLst/>
            <a:rect l="l" t="t" r="r" b="b"/>
            <a:pathLst>
              <a:path w="1631936" h="1115651">
                <a:moveTo>
                  <a:pt x="0" y="0"/>
                </a:moveTo>
                <a:lnTo>
                  <a:pt x="1631936" y="0"/>
                </a:lnTo>
                <a:lnTo>
                  <a:pt x="1631936" y="1115651"/>
                </a:lnTo>
                <a:lnTo>
                  <a:pt x="0" y="11156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1208665" y="5481601"/>
            <a:ext cx="1219792" cy="1347160"/>
          </a:xfrm>
          <a:custGeom>
            <a:avLst/>
            <a:gdLst/>
            <a:ahLst/>
            <a:cxnLst/>
            <a:rect l="l" t="t" r="r" b="b"/>
            <a:pathLst>
              <a:path w="1219792" h="1347160">
                <a:moveTo>
                  <a:pt x="0" y="0"/>
                </a:moveTo>
                <a:lnTo>
                  <a:pt x="1219792" y="0"/>
                </a:lnTo>
                <a:lnTo>
                  <a:pt x="1219792" y="1347161"/>
                </a:lnTo>
                <a:lnTo>
                  <a:pt x="0" y="134716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900452" y="5597356"/>
            <a:ext cx="1146931" cy="1115651"/>
          </a:xfrm>
          <a:custGeom>
            <a:avLst/>
            <a:gdLst/>
            <a:ahLst/>
            <a:cxnLst/>
            <a:rect l="l" t="t" r="r" b="b"/>
            <a:pathLst>
              <a:path w="1146931" h="1115651">
                <a:moveTo>
                  <a:pt x="0" y="0"/>
                </a:moveTo>
                <a:lnTo>
                  <a:pt x="1146930" y="0"/>
                </a:lnTo>
                <a:lnTo>
                  <a:pt x="1146930" y="1115651"/>
                </a:lnTo>
                <a:lnTo>
                  <a:pt x="0" y="111565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1208665" y="3552131"/>
            <a:ext cx="832582" cy="1323468"/>
          </a:xfrm>
          <a:custGeom>
            <a:avLst/>
            <a:gdLst/>
            <a:ahLst/>
            <a:cxnLst/>
            <a:rect l="l" t="t" r="r" b="b"/>
            <a:pathLst>
              <a:path w="832582" h="1323468">
                <a:moveTo>
                  <a:pt x="0" y="0"/>
                </a:moveTo>
                <a:lnTo>
                  <a:pt x="832581" y="0"/>
                </a:lnTo>
                <a:lnTo>
                  <a:pt x="832581" y="1323468"/>
                </a:lnTo>
                <a:lnTo>
                  <a:pt x="0" y="132346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11371549" y="7795008"/>
            <a:ext cx="894024" cy="1347160"/>
          </a:xfrm>
          <a:custGeom>
            <a:avLst/>
            <a:gdLst/>
            <a:ahLst/>
            <a:cxnLst/>
            <a:rect l="l" t="t" r="r" b="b"/>
            <a:pathLst>
              <a:path w="894024" h="1347160">
                <a:moveTo>
                  <a:pt x="0" y="0"/>
                </a:moveTo>
                <a:lnTo>
                  <a:pt x="894024" y="0"/>
                </a:lnTo>
                <a:lnTo>
                  <a:pt x="894024" y="1347160"/>
                </a:lnTo>
                <a:lnTo>
                  <a:pt x="0" y="134716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417893" y="8896459"/>
            <a:ext cx="2658560" cy="1227727"/>
          </a:xfrm>
          <a:custGeom>
            <a:avLst/>
            <a:gdLst/>
            <a:ahLst/>
            <a:cxnLst/>
            <a:rect l="l" t="t" r="r" b="b"/>
            <a:pathLst>
              <a:path w="2658560" h="1227727">
                <a:moveTo>
                  <a:pt x="0" y="0"/>
                </a:moveTo>
                <a:lnTo>
                  <a:pt x="2658561" y="0"/>
                </a:lnTo>
                <a:lnTo>
                  <a:pt x="2658561" y="1227727"/>
                </a:lnTo>
                <a:lnTo>
                  <a:pt x="0" y="1227727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675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975794" y="705799"/>
            <a:ext cx="6580530" cy="1139082"/>
            <a:chOff x="0" y="0"/>
            <a:chExt cx="2226007" cy="38531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226007" cy="385319"/>
            </a:xfrm>
            <a:custGeom>
              <a:avLst/>
              <a:gdLst/>
              <a:ahLst/>
              <a:cxnLst/>
              <a:rect l="l" t="t" r="r" b="b"/>
              <a:pathLst>
                <a:path w="2226007" h="385319">
                  <a:moveTo>
                    <a:pt x="0" y="0"/>
                  </a:moveTo>
                  <a:lnTo>
                    <a:pt x="2226007" y="0"/>
                  </a:lnTo>
                  <a:lnTo>
                    <a:pt x="2226007" y="385319"/>
                  </a:lnTo>
                  <a:lnTo>
                    <a:pt x="0" y="385319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747098" y="1000835"/>
            <a:ext cx="16487512" cy="8359865"/>
            <a:chOff x="0" y="0"/>
            <a:chExt cx="5490351" cy="278384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0" y="0"/>
                  </a:moveTo>
                  <a:lnTo>
                    <a:pt x="5490351" y="0"/>
                  </a:lnTo>
                  <a:lnTo>
                    <a:pt x="5490351" y="2783840"/>
                  </a:lnTo>
                  <a:lnTo>
                    <a:pt x="0" y="278384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6" name="Freeform 6"/>
          <p:cNvSpPr/>
          <p:nvPr/>
        </p:nvSpPr>
        <p:spPr>
          <a:xfrm>
            <a:off x="-144313" y="9360700"/>
            <a:ext cx="2005839" cy="926300"/>
          </a:xfrm>
          <a:custGeom>
            <a:avLst/>
            <a:gdLst/>
            <a:ahLst/>
            <a:cxnLst/>
            <a:rect l="l" t="t" r="r" b="b"/>
            <a:pathLst>
              <a:path w="2005839" h="926300">
                <a:moveTo>
                  <a:pt x="0" y="0"/>
                </a:moveTo>
                <a:lnTo>
                  <a:pt x="2005839" y="0"/>
                </a:lnTo>
                <a:lnTo>
                  <a:pt x="2005839" y="926300"/>
                </a:lnTo>
                <a:lnTo>
                  <a:pt x="0" y="9263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861526" y="4606653"/>
            <a:ext cx="2988657" cy="2969978"/>
          </a:xfrm>
          <a:custGeom>
            <a:avLst/>
            <a:gdLst/>
            <a:ahLst/>
            <a:cxnLst/>
            <a:rect l="l" t="t" r="r" b="b"/>
            <a:pathLst>
              <a:path w="2988657" h="2969978">
                <a:moveTo>
                  <a:pt x="0" y="0"/>
                </a:moveTo>
                <a:lnTo>
                  <a:pt x="2988658" y="0"/>
                </a:lnTo>
                <a:lnTo>
                  <a:pt x="2988658" y="2969979"/>
                </a:lnTo>
                <a:lnTo>
                  <a:pt x="0" y="296997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3110029" y="4606653"/>
            <a:ext cx="3620674" cy="3457743"/>
          </a:xfrm>
          <a:custGeom>
            <a:avLst/>
            <a:gdLst/>
            <a:ahLst/>
            <a:cxnLst/>
            <a:rect l="l" t="t" r="r" b="b"/>
            <a:pathLst>
              <a:path w="3620674" h="3457743">
                <a:moveTo>
                  <a:pt x="0" y="0"/>
                </a:moveTo>
                <a:lnTo>
                  <a:pt x="3620674" y="0"/>
                </a:lnTo>
                <a:lnTo>
                  <a:pt x="3620674" y="3457744"/>
                </a:lnTo>
                <a:lnTo>
                  <a:pt x="0" y="345774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8358701" y="4320448"/>
            <a:ext cx="1509943" cy="3542389"/>
          </a:xfrm>
          <a:custGeom>
            <a:avLst/>
            <a:gdLst/>
            <a:ahLst/>
            <a:cxnLst/>
            <a:rect l="l" t="t" r="r" b="b"/>
            <a:pathLst>
              <a:path w="1509943" h="3542389">
                <a:moveTo>
                  <a:pt x="0" y="0"/>
                </a:moveTo>
                <a:lnTo>
                  <a:pt x="1509943" y="0"/>
                </a:lnTo>
                <a:lnTo>
                  <a:pt x="1509943" y="3542389"/>
                </a:lnTo>
                <a:lnTo>
                  <a:pt x="0" y="354238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4404181" y="1879871"/>
            <a:ext cx="9479638" cy="5797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36"/>
              </a:lnSpc>
            </a:pPr>
            <a:r>
              <a:rPr lang="en-US" sz="2960" b="1">
                <a:solidFill>
                  <a:srgbClr val="FFFFFF"/>
                </a:solidFill>
                <a:latin typeface="Raleway 1 Bold"/>
                <a:ea typeface="Raleway 1 Bold"/>
                <a:cs typeface="Raleway 1 Bold"/>
                <a:sym typeface="Raleway 1 Bold"/>
              </a:rPr>
              <a:t>Not all young people are dating or in relationships...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913028" y="986744"/>
            <a:ext cx="14174702" cy="17005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240"/>
              </a:lnSpc>
              <a:spcBef>
                <a:spcPct val="0"/>
              </a:spcBef>
            </a:pPr>
            <a:r>
              <a:rPr lang="ar-EG" sz="8900" dirty="0">
                <a:solidFill>
                  <a:srgbClr val="000000"/>
                </a:solidFill>
                <a:latin typeface="Simplified Arabic" panose="02020603050405020304" pitchFamily="18" charset="-78"/>
                <a:ea typeface="Raleway 1"/>
                <a:cs typeface="Simplified Arabic" panose="02020603050405020304" pitchFamily="18" charset="-78"/>
                <a:sym typeface="Raleway 1"/>
              </a:rPr>
              <a:t>الوقت المميز</a:t>
            </a:r>
            <a:endParaRPr lang="en-US" sz="8900" dirty="0">
              <a:solidFill>
                <a:srgbClr val="000000"/>
              </a:solidFill>
              <a:latin typeface="Simplified Arabic" panose="02020603050405020304" pitchFamily="18" charset="-78"/>
              <a:ea typeface="Raleway 1"/>
              <a:cs typeface="Simplified Arabic" panose="02020603050405020304" pitchFamily="18" charset="-78"/>
              <a:sym typeface="Raleway 1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2953085" y="2801062"/>
            <a:ext cx="12381830" cy="581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00"/>
              </a:lnSpc>
              <a:spcBef>
                <a:spcPct val="0"/>
              </a:spcBef>
            </a:pPr>
            <a:r>
              <a:rPr lang="ar-EG" sz="3000" dirty="0">
                <a:solidFill>
                  <a:srgbClr val="000000"/>
                </a:solidFill>
                <a:latin typeface="Simplified Arabic" panose="02020603050405020304" pitchFamily="18" charset="-78"/>
                <a:ea typeface="Raleway 1"/>
                <a:cs typeface="Simplified Arabic" panose="02020603050405020304" pitchFamily="18" charset="-78"/>
                <a:sym typeface="Raleway 1"/>
              </a:rPr>
              <a:t>خلق لحظة خاصة أو قضاء وقت لمعرفة ذاتكِ</a:t>
            </a:r>
            <a:endParaRPr lang="en-US" sz="3000" dirty="0">
              <a:solidFill>
                <a:srgbClr val="000000"/>
              </a:solidFill>
              <a:latin typeface="Simplified Arabic" panose="02020603050405020304" pitchFamily="18" charset="-78"/>
              <a:ea typeface="Raleway 1"/>
              <a:cs typeface="Simplified Arabic" panose="02020603050405020304" pitchFamily="18" charset="-78"/>
              <a:sym typeface="Raleway 1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913028" y="8450880"/>
            <a:ext cx="2593777" cy="3827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</a:pPr>
            <a:r>
              <a:rPr lang="ar-EG" sz="2199" dirty="0">
                <a:solidFill>
                  <a:srgbClr val="000000"/>
                </a:solidFill>
                <a:latin typeface="Simplified Arabic" panose="02020603050405020304" pitchFamily="18" charset="-78"/>
                <a:ea typeface="Gothic A1 Medium"/>
                <a:cs typeface="Simplified Arabic" panose="02020603050405020304" pitchFamily="18" charset="-78"/>
                <a:sym typeface="Gothic A1 Medium"/>
              </a:rPr>
              <a:t>الخروج لركوب الدراجة</a:t>
            </a:r>
            <a:endParaRPr lang="en-US" sz="2199" dirty="0">
              <a:solidFill>
                <a:srgbClr val="000000"/>
              </a:solidFill>
              <a:latin typeface="Simplified Arabic" panose="02020603050405020304" pitchFamily="18" charset="-78"/>
              <a:ea typeface="Gothic A1 Medium"/>
              <a:cs typeface="Simplified Arabic" panose="02020603050405020304" pitchFamily="18" charset="-78"/>
              <a:sym typeface="Gothic A1 Medium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7794724" y="8450880"/>
            <a:ext cx="2698552" cy="3827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</a:pPr>
            <a:r>
              <a:rPr lang="ar-EG" sz="2199" dirty="0">
                <a:solidFill>
                  <a:srgbClr val="000000"/>
                </a:solidFill>
                <a:latin typeface="Simplified Arabic" panose="02020603050405020304" pitchFamily="18" charset="-78"/>
                <a:ea typeface="Gothic A1 Medium"/>
                <a:cs typeface="Simplified Arabic" panose="02020603050405020304" pitchFamily="18" charset="-78"/>
                <a:sym typeface="Gothic A1 Medium"/>
              </a:rPr>
              <a:t>الرقص بمفردكِ</a:t>
            </a:r>
            <a:endParaRPr lang="en-US" sz="2199" dirty="0">
              <a:solidFill>
                <a:srgbClr val="000000"/>
              </a:solidFill>
              <a:latin typeface="Simplified Arabic" panose="02020603050405020304" pitchFamily="18" charset="-78"/>
              <a:ea typeface="Gothic A1 Medium"/>
              <a:cs typeface="Simplified Arabic" panose="02020603050405020304" pitchFamily="18" charset="-78"/>
              <a:sym typeface="Gothic A1 Medium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13255872" y="8450880"/>
            <a:ext cx="3328988" cy="3827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</a:pPr>
            <a:r>
              <a:rPr lang="ar-EG" sz="2199" dirty="0">
                <a:solidFill>
                  <a:srgbClr val="000000"/>
                </a:solidFill>
                <a:latin typeface="Simplified Arabic" panose="02020603050405020304" pitchFamily="18" charset="-78"/>
                <a:ea typeface="Gothic A1 Medium"/>
                <a:cs typeface="Simplified Arabic" panose="02020603050405020304" pitchFamily="18" charset="-78"/>
                <a:sym typeface="Gothic A1 Medium"/>
              </a:rPr>
              <a:t>مشاهدة عرض أو فيلم</a:t>
            </a:r>
            <a:endParaRPr lang="en-US" sz="2199" dirty="0">
              <a:solidFill>
                <a:srgbClr val="000000"/>
              </a:solidFill>
              <a:latin typeface="Simplified Arabic" panose="02020603050405020304" pitchFamily="18" charset="-78"/>
              <a:ea typeface="Gothic A1 Medium"/>
              <a:cs typeface="Simplified Arabic" panose="02020603050405020304" pitchFamily="18" charset="-78"/>
              <a:sym typeface="Gothic A1 Medium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675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975794" y="705799"/>
            <a:ext cx="6580530" cy="1139082"/>
            <a:chOff x="0" y="0"/>
            <a:chExt cx="2226007" cy="38531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226007" cy="385319"/>
            </a:xfrm>
            <a:custGeom>
              <a:avLst/>
              <a:gdLst/>
              <a:ahLst/>
              <a:cxnLst/>
              <a:rect l="l" t="t" r="r" b="b"/>
              <a:pathLst>
                <a:path w="2226007" h="385319">
                  <a:moveTo>
                    <a:pt x="0" y="0"/>
                  </a:moveTo>
                  <a:lnTo>
                    <a:pt x="2226007" y="0"/>
                  </a:lnTo>
                  <a:lnTo>
                    <a:pt x="2226007" y="385319"/>
                  </a:lnTo>
                  <a:lnTo>
                    <a:pt x="0" y="385319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756623" y="1000835"/>
            <a:ext cx="16487512" cy="8359865"/>
            <a:chOff x="0" y="0"/>
            <a:chExt cx="5490351" cy="278384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0" y="0"/>
                  </a:moveTo>
                  <a:lnTo>
                    <a:pt x="5490351" y="0"/>
                  </a:lnTo>
                  <a:lnTo>
                    <a:pt x="5490351" y="2783840"/>
                  </a:lnTo>
                  <a:lnTo>
                    <a:pt x="0" y="278384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>
            <a:off x="201870" y="9360700"/>
            <a:ext cx="1653660" cy="763663"/>
          </a:xfrm>
          <a:custGeom>
            <a:avLst/>
            <a:gdLst/>
            <a:ahLst/>
            <a:cxnLst/>
            <a:rect l="l" t="t" r="r" b="b"/>
            <a:pathLst>
              <a:path w="1653660" h="763663">
                <a:moveTo>
                  <a:pt x="0" y="0"/>
                </a:moveTo>
                <a:lnTo>
                  <a:pt x="1653660" y="0"/>
                </a:lnTo>
                <a:lnTo>
                  <a:pt x="1653660" y="763663"/>
                </a:lnTo>
                <a:lnTo>
                  <a:pt x="0" y="76366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879425" y="5686596"/>
            <a:ext cx="2965783" cy="1812835"/>
          </a:xfrm>
          <a:custGeom>
            <a:avLst/>
            <a:gdLst/>
            <a:ahLst/>
            <a:cxnLst/>
            <a:rect l="l" t="t" r="r" b="b"/>
            <a:pathLst>
              <a:path w="2965783" h="1812835">
                <a:moveTo>
                  <a:pt x="0" y="0"/>
                </a:moveTo>
                <a:lnTo>
                  <a:pt x="2965783" y="0"/>
                </a:lnTo>
                <a:lnTo>
                  <a:pt x="2965783" y="1812835"/>
                </a:lnTo>
                <a:lnTo>
                  <a:pt x="0" y="181283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7673674" y="5143500"/>
            <a:ext cx="2246808" cy="2682756"/>
          </a:xfrm>
          <a:custGeom>
            <a:avLst/>
            <a:gdLst/>
            <a:ahLst/>
            <a:cxnLst/>
            <a:rect l="l" t="t" r="r" b="b"/>
            <a:pathLst>
              <a:path w="2246808" h="2682756">
                <a:moveTo>
                  <a:pt x="0" y="0"/>
                </a:moveTo>
                <a:lnTo>
                  <a:pt x="2246808" y="0"/>
                </a:lnTo>
                <a:lnTo>
                  <a:pt x="2246808" y="2682756"/>
                </a:lnTo>
                <a:lnTo>
                  <a:pt x="0" y="26827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2359975" y="5442031"/>
            <a:ext cx="3524454" cy="2057400"/>
          </a:xfrm>
          <a:custGeom>
            <a:avLst/>
            <a:gdLst/>
            <a:ahLst/>
            <a:cxnLst/>
            <a:rect l="l" t="t" r="r" b="b"/>
            <a:pathLst>
              <a:path w="3524454" h="2057400">
                <a:moveTo>
                  <a:pt x="0" y="0"/>
                </a:moveTo>
                <a:lnTo>
                  <a:pt x="3524454" y="0"/>
                </a:lnTo>
                <a:lnTo>
                  <a:pt x="3524454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4404181" y="1879871"/>
            <a:ext cx="9479638" cy="5797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36"/>
              </a:lnSpc>
            </a:pPr>
            <a:r>
              <a:rPr lang="en-US" sz="2960" b="1">
                <a:solidFill>
                  <a:srgbClr val="FFFFFF"/>
                </a:solidFill>
                <a:latin typeface="Raleway 1 Bold"/>
                <a:ea typeface="Raleway 1 Bold"/>
                <a:cs typeface="Raleway 1 Bold"/>
                <a:sym typeface="Raleway 1 Bold"/>
              </a:rPr>
              <a:t>Not all young people are dating or in relationships...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913028" y="986744"/>
            <a:ext cx="14174702" cy="35007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240"/>
              </a:lnSpc>
            </a:pPr>
            <a:r>
              <a:rPr lang="ar-EG" sz="8900" dirty="0">
                <a:solidFill>
                  <a:srgbClr val="000000"/>
                </a:solidFill>
                <a:latin typeface="Simplified Arabic" panose="02020603050405020304" pitchFamily="18" charset="-78"/>
                <a:ea typeface="Raleway 1"/>
                <a:cs typeface="Simplified Arabic" panose="02020603050405020304" pitchFamily="18" charset="-78"/>
                <a:sym typeface="Raleway 1"/>
              </a:rPr>
              <a:t>اللمسة الجسدية</a:t>
            </a:r>
            <a:endParaRPr lang="en-US" sz="8900" dirty="0">
              <a:solidFill>
                <a:srgbClr val="000000"/>
              </a:solidFill>
              <a:latin typeface="Simplified Arabic" panose="02020603050405020304" pitchFamily="18" charset="-78"/>
              <a:ea typeface="Raleway 1"/>
              <a:cs typeface="Simplified Arabic" panose="02020603050405020304" pitchFamily="18" charset="-78"/>
              <a:sym typeface="Raleway 1"/>
            </a:endParaRPr>
          </a:p>
          <a:p>
            <a:pPr algn="ctr">
              <a:lnSpc>
                <a:spcPts val="14240"/>
              </a:lnSpc>
              <a:spcBef>
                <a:spcPct val="0"/>
              </a:spcBef>
            </a:pPr>
            <a:endParaRPr lang="en-US" sz="8900" dirty="0">
              <a:solidFill>
                <a:srgbClr val="000000"/>
              </a:solidFill>
              <a:latin typeface="Raleway 1"/>
              <a:ea typeface="Raleway 1"/>
              <a:cs typeface="Raleway 1"/>
              <a:sym typeface="Raleway 1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709727" y="2872622"/>
            <a:ext cx="14174702" cy="4193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ar-EG" sz="2400" b="1" dirty="0">
                <a:solidFill>
                  <a:srgbClr val="000000"/>
                </a:solidFill>
                <a:latin typeface="Simplified Arabic" panose="02020603050405020304" pitchFamily="18" charset="-78"/>
                <a:ea typeface="Gothic A1 Medium"/>
                <a:cs typeface="Simplified Arabic" panose="02020603050405020304" pitchFamily="18" charset="-78"/>
                <a:sym typeface="Gothic A1 Medium"/>
              </a:rPr>
              <a:t>لغة الجسد غير اللفظية لإظهار اهتمامك بنفسك</a:t>
            </a:r>
            <a:endParaRPr lang="en-US" sz="2400" b="1" dirty="0">
              <a:solidFill>
                <a:srgbClr val="000000"/>
              </a:solidFill>
              <a:latin typeface="Simplified Arabic" panose="02020603050405020304" pitchFamily="18" charset="-78"/>
              <a:ea typeface="Gothic A1 Medium"/>
              <a:cs typeface="Simplified Arabic" panose="02020603050405020304" pitchFamily="18" charset="-78"/>
              <a:sym typeface="Gothic A1 Medium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7673674" y="8603280"/>
            <a:ext cx="1986186" cy="3827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</a:pPr>
            <a:r>
              <a:rPr lang="ar-EG" sz="2199" dirty="0">
                <a:solidFill>
                  <a:srgbClr val="000000"/>
                </a:solidFill>
                <a:latin typeface="Simplified Arabic" panose="02020603050405020304" pitchFamily="18" charset="-78"/>
                <a:ea typeface="Gothic A1 Medium"/>
                <a:cs typeface="Simplified Arabic" panose="02020603050405020304" pitchFamily="18" charset="-78"/>
                <a:sym typeface="Gothic A1 Medium"/>
              </a:rPr>
              <a:t>التنفس العميق</a:t>
            </a:r>
            <a:endParaRPr lang="en-US" sz="2199" dirty="0">
              <a:solidFill>
                <a:srgbClr val="000000"/>
              </a:solidFill>
              <a:latin typeface="Simplified Arabic" panose="02020603050405020304" pitchFamily="18" charset="-78"/>
              <a:ea typeface="Gothic A1 Medium"/>
              <a:cs typeface="Simplified Arabic" panose="02020603050405020304" pitchFamily="18" charset="-78"/>
              <a:sym typeface="Gothic A1 Medium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2003516" y="8603280"/>
            <a:ext cx="2717602" cy="3827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</a:pPr>
            <a:r>
              <a:rPr lang="ar-EG" sz="2199" dirty="0">
                <a:solidFill>
                  <a:srgbClr val="000000"/>
                </a:solidFill>
                <a:latin typeface="Simplified Arabic" panose="02020603050405020304" pitchFamily="18" charset="-78"/>
                <a:ea typeface="Gothic A1 Medium"/>
                <a:cs typeface="Simplified Arabic" panose="02020603050405020304" pitchFamily="18" charset="-78"/>
                <a:sym typeface="Gothic A1 Medium"/>
              </a:rPr>
              <a:t>حمام أو دش دافئ</a:t>
            </a:r>
            <a:endParaRPr lang="en-US" sz="2199" dirty="0">
              <a:solidFill>
                <a:srgbClr val="000000"/>
              </a:solidFill>
              <a:latin typeface="Simplified Arabic" panose="02020603050405020304" pitchFamily="18" charset="-78"/>
              <a:ea typeface="Gothic A1 Medium"/>
              <a:cs typeface="Simplified Arabic" panose="02020603050405020304" pitchFamily="18" charset="-78"/>
              <a:sym typeface="Gothic A1 Medium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13088829" y="8603280"/>
            <a:ext cx="2354461" cy="3827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</a:pPr>
            <a:r>
              <a:rPr lang="ar-EG" sz="2199" dirty="0">
                <a:solidFill>
                  <a:srgbClr val="000000"/>
                </a:solidFill>
                <a:latin typeface="Simplified Arabic" panose="02020603050405020304" pitchFamily="18" charset="-78"/>
                <a:ea typeface="Gothic A1 Medium"/>
                <a:cs typeface="Simplified Arabic" panose="02020603050405020304" pitchFamily="18" charset="-78"/>
                <a:sym typeface="Gothic A1 Medium"/>
              </a:rPr>
              <a:t>يوغا أو تمارين تمدد</a:t>
            </a:r>
            <a:endParaRPr lang="en-US" sz="2199" dirty="0">
              <a:solidFill>
                <a:srgbClr val="000000"/>
              </a:solidFill>
              <a:latin typeface="Simplified Arabic" panose="02020603050405020304" pitchFamily="18" charset="-78"/>
              <a:ea typeface="Gothic A1 Medium"/>
              <a:cs typeface="Simplified Arabic" panose="02020603050405020304" pitchFamily="18" charset="-78"/>
              <a:sym typeface="Gothic A1 Medium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675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452064" y="4468460"/>
            <a:ext cx="2829498" cy="2492192"/>
            <a:chOff x="0" y="0"/>
            <a:chExt cx="3772664" cy="3322922"/>
          </a:xfrm>
        </p:grpSpPr>
        <p:sp>
          <p:nvSpPr>
            <p:cNvPr id="3" name="Freeform 3"/>
            <p:cNvSpPr/>
            <p:nvPr/>
          </p:nvSpPr>
          <p:spPr>
            <a:xfrm>
              <a:off x="1463806" y="0"/>
              <a:ext cx="2308859" cy="1734089"/>
            </a:xfrm>
            <a:custGeom>
              <a:avLst/>
              <a:gdLst/>
              <a:ahLst/>
              <a:cxnLst/>
              <a:rect l="l" t="t" r="r" b="b"/>
              <a:pathLst>
                <a:path w="2308859" h="1734089">
                  <a:moveTo>
                    <a:pt x="0" y="0"/>
                  </a:moveTo>
                  <a:lnTo>
                    <a:pt x="2308858" y="0"/>
                  </a:lnTo>
                  <a:lnTo>
                    <a:pt x="2308858" y="1734089"/>
                  </a:lnTo>
                  <a:lnTo>
                    <a:pt x="0" y="17340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1284695"/>
              <a:ext cx="2142683" cy="2038227"/>
            </a:xfrm>
            <a:custGeom>
              <a:avLst/>
              <a:gdLst/>
              <a:ahLst/>
              <a:cxnLst/>
              <a:rect l="l" t="t" r="r" b="b"/>
              <a:pathLst>
                <a:path w="2142683" h="2038227">
                  <a:moveTo>
                    <a:pt x="0" y="0"/>
                  </a:moveTo>
                  <a:lnTo>
                    <a:pt x="2142683" y="0"/>
                  </a:lnTo>
                  <a:lnTo>
                    <a:pt x="2142683" y="2038227"/>
                  </a:lnTo>
                  <a:lnTo>
                    <a:pt x="0" y="20382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Freeform 5"/>
          <p:cNvSpPr/>
          <p:nvPr/>
        </p:nvSpPr>
        <p:spPr>
          <a:xfrm>
            <a:off x="280556" y="9002130"/>
            <a:ext cx="2431216" cy="1122739"/>
          </a:xfrm>
          <a:custGeom>
            <a:avLst/>
            <a:gdLst/>
            <a:ahLst/>
            <a:cxnLst/>
            <a:rect l="l" t="t" r="r" b="b"/>
            <a:pathLst>
              <a:path w="2431216" h="1122739">
                <a:moveTo>
                  <a:pt x="0" y="0"/>
                </a:moveTo>
                <a:lnTo>
                  <a:pt x="2431216" y="0"/>
                </a:lnTo>
                <a:lnTo>
                  <a:pt x="2431216" y="1122739"/>
                </a:lnTo>
                <a:lnTo>
                  <a:pt x="0" y="112273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2284974" y="2911617"/>
            <a:ext cx="13421543" cy="3408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39"/>
              </a:lnSpc>
            </a:pPr>
            <a:r>
              <a:rPr lang="ar-EG" sz="6599" dirty="0">
                <a:solidFill>
                  <a:srgbClr val="FFFFFF"/>
                </a:solidFill>
                <a:latin typeface="Simplified Arabic" panose="02020603050405020304" pitchFamily="18" charset="-78"/>
                <a:ea typeface="Gothic A1 Black"/>
                <a:cs typeface="Simplified Arabic" panose="02020603050405020304" pitchFamily="18" charset="-78"/>
                <a:sym typeface="Gothic A1 Black"/>
              </a:rPr>
              <a:t>ورشة العمل الثالثة/ مراجعة</a:t>
            </a:r>
            <a:endParaRPr lang="en-US" sz="6599" dirty="0">
              <a:solidFill>
                <a:srgbClr val="FFFFFF"/>
              </a:solidFill>
              <a:latin typeface="Simplified Arabic" panose="02020603050405020304" pitchFamily="18" charset="-78"/>
              <a:ea typeface="Gothic A1 Black"/>
              <a:cs typeface="Simplified Arabic" panose="02020603050405020304" pitchFamily="18" charset="-78"/>
              <a:sym typeface="Gothic A1 Black"/>
            </a:endParaRPr>
          </a:p>
          <a:p>
            <a:pPr algn="l">
              <a:lnSpc>
                <a:spcPts val="9239"/>
              </a:lnSpc>
            </a:pPr>
            <a:endParaRPr lang="en-US" sz="6599" dirty="0">
              <a:solidFill>
                <a:srgbClr val="FFFFFF"/>
              </a:solidFill>
              <a:latin typeface="Gothic A1 Black"/>
              <a:ea typeface="Gothic A1 Black"/>
              <a:cs typeface="Gothic A1 Black"/>
              <a:sym typeface="Gothic A1 Black"/>
            </a:endParaRPr>
          </a:p>
          <a:p>
            <a:pPr algn="l">
              <a:lnSpc>
                <a:spcPts val="9239"/>
              </a:lnSpc>
            </a:pPr>
            <a:endParaRPr lang="en-US" sz="6599" dirty="0">
              <a:solidFill>
                <a:srgbClr val="FFFFFF"/>
              </a:solidFill>
              <a:latin typeface="Gothic A1 Black"/>
              <a:ea typeface="Gothic A1 Black"/>
              <a:cs typeface="Gothic A1 Black"/>
              <a:sym typeface="Gothic A1 Black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6300183" y="5241818"/>
            <a:ext cx="5391123" cy="3437666"/>
          </a:xfrm>
          <a:custGeom>
            <a:avLst/>
            <a:gdLst/>
            <a:ahLst/>
            <a:cxnLst/>
            <a:rect l="l" t="t" r="r" b="b"/>
            <a:pathLst>
              <a:path w="5391123" h="3437666">
                <a:moveTo>
                  <a:pt x="0" y="0"/>
                </a:moveTo>
                <a:lnTo>
                  <a:pt x="5391124" y="0"/>
                </a:lnTo>
                <a:lnTo>
                  <a:pt x="5391124" y="3437666"/>
                </a:lnTo>
                <a:lnTo>
                  <a:pt x="0" y="343766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32394" b="-24430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675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442953" y="2578709"/>
            <a:ext cx="15402093" cy="24622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39"/>
              </a:lnSpc>
            </a:pPr>
            <a:r>
              <a:rPr lang="ar-EG" sz="6885" b="1" dirty="0">
                <a:solidFill>
                  <a:srgbClr val="FFFFFF"/>
                </a:solidFill>
                <a:latin typeface="Simplified Arabic" panose="02020603050405020304" pitchFamily="18" charset="-78"/>
                <a:ea typeface="Gothic A1 Black"/>
                <a:cs typeface="Simplified Arabic" panose="02020603050405020304" pitchFamily="18" charset="-78"/>
                <a:sym typeface="Gothic A1 Black"/>
              </a:rPr>
              <a:t>صواب أم خطأ: إحدى طرق ممارسة الاستقلالية هي ممارسة الهوايات.</a:t>
            </a:r>
            <a:endParaRPr lang="en-US" sz="6885" b="1" dirty="0">
              <a:solidFill>
                <a:srgbClr val="FFFFFF"/>
              </a:solidFill>
              <a:latin typeface="Simplified Arabic" panose="02020603050405020304" pitchFamily="18" charset="-78"/>
              <a:ea typeface="Gothic A1 Black"/>
              <a:cs typeface="Simplified Arabic" panose="02020603050405020304" pitchFamily="18" charset="-78"/>
              <a:sym typeface="Gothic A1 Black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353211" y="8391099"/>
            <a:ext cx="2919260" cy="1348119"/>
          </a:xfrm>
          <a:custGeom>
            <a:avLst/>
            <a:gdLst/>
            <a:ahLst/>
            <a:cxnLst/>
            <a:rect l="l" t="t" r="r" b="b"/>
            <a:pathLst>
              <a:path w="2919260" h="1348119">
                <a:moveTo>
                  <a:pt x="0" y="0"/>
                </a:moveTo>
                <a:lnTo>
                  <a:pt x="2919260" y="0"/>
                </a:lnTo>
                <a:lnTo>
                  <a:pt x="2919260" y="1348118"/>
                </a:lnTo>
                <a:lnTo>
                  <a:pt x="0" y="134811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675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442953" y="3295685"/>
            <a:ext cx="15402093" cy="25430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59"/>
              </a:lnSpc>
            </a:pPr>
            <a:r>
              <a:rPr lang="ar-EG" sz="7185" b="1" dirty="0">
                <a:solidFill>
                  <a:srgbClr val="FFFFFF"/>
                </a:solidFill>
                <a:latin typeface="Simplified Arabic" panose="02020603050405020304" pitchFamily="18" charset="-78"/>
                <a:ea typeface="Gothic A1 Black"/>
                <a:cs typeface="Simplified Arabic" panose="02020603050405020304" pitchFamily="18" charset="-78"/>
                <a:sym typeface="Gothic A1 Black"/>
              </a:rPr>
              <a:t>اذكري إحدى لغات الحب الخمس، </a:t>
            </a:r>
          </a:p>
          <a:p>
            <a:pPr algn="ctr">
              <a:lnSpc>
                <a:spcPts val="10059"/>
              </a:lnSpc>
            </a:pPr>
            <a:r>
              <a:rPr lang="ar-EG" sz="7185" b="1" dirty="0">
                <a:solidFill>
                  <a:srgbClr val="FFFFFF"/>
                </a:solidFill>
                <a:latin typeface="Simplified Arabic" panose="02020603050405020304" pitchFamily="18" charset="-78"/>
                <a:ea typeface="Gothic A1 Black"/>
                <a:cs typeface="Simplified Arabic" panose="02020603050405020304" pitchFamily="18" charset="-78"/>
                <a:sym typeface="Gothic A1 Black"/>
              </a:rPr>
              <a:t>واذكري مثالاً.</a:t>
            </a:r>
            <a:endParaRPr lang="en-US" sz="7185" b="1" dirty="0">
              <a:solidFill>
                <a:srgbClr val="FFFFFF"/>
              </a:solidFill>
              <a:latin typeface="Simplified Arabic" panose="02020603050405020304" pitchFamily="18" charset="-78"/>
              <a:ea typeface="Gothic A1 Black"/>
              <a:cs typeface="Simplified Arabic" panose="02020603050405020304" pitchFamily="18" charset="-78"/>
              <a:sym typeface="Gothic A1 Black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265413" y="8584241"/>
            <a:ext cx="2919260" cy="1348119"/>
          </a:xfrm>
          <a:custGeom>
            <a:avLst/>
            <a:gdLst/>
            <a:ahLst/>
            <a:cxnLst/>
            <a:rect l="l" t="t" r="r" b="b"/>
            <a:pathLst>
              <a:path w="2919260" h="1348119">
                <a:moveTo>
                  <a:pt x="0" y="0"/>
                </a:moveTo>
                <a:lnTo>
                  <a:pt x="2919259" y="0"/>
                </a:lnTo>
                <a:lnTo>
                  <a:pt x="2919259" y="1348118"/>
                </a:lnTo>
                <a:lnTo>
                  <a:pt x="0" y="134811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675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442953" y="3186580"/>
            <a:ext cx="15402093" cy="25430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59"/>
              </a:lnSpc>
            </a:pPr>
            <a:r>
              <a:rPr lang="ar-EG" sz="7185" b="1" dirty="0">
                <a:solidFill>
                  <a:srgbClr val="FFFFFF"/>
                </a:solidFill>
                <a:latin typeface="Simplified Arabic" panose="02020603050405020304" pitchFamily="18" charset="-78"/>
                <a:ea typeface="Gothic A1 Black"/>
                <a:cs typeface="Simplified Arabic" panose="02020603050405020304" pitchFamily="18" charset="-78"/>
                <a:sym typeface="Gothic A1 Black"/>
              </a:rPr>
              <a:t>ما هي إحدى الطرق التي يمكننا من خلالها تطبيق لغات الحب الخمس على أنفسنا؟</a:t>
            </a:r>
            <a:endParaRPr lang="en-US" sz="7185" b="1" dirty="0">
              <a:solidFill>
                <a:srgbClr val="FFFFFF"/>
              </a:solidFill>
              <a:latin typeface="Simplified Arabic" panose="02020603050405020304" pitchFamily="18" charset="-78"/>
              <a:ea typeface="Gothic A1 Black"/>
              <a:cs typeface="Simplified Arabic" panose="02020603050405020304" pitchFamily="18" charset="-78"/>
              <a:sym typeface="Gothic A1 Black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177614" y="8771558"/>
            <a:ext cx="2919260" cy="1348119"/>
          </a:xfrm>
          <a:custGeom>
            <a:avLst/>
            <a:gdLst/>
            <a:ahLst/>
            <a:cxnLst/>
            <a:rect l="l" t="t" r="r" b="b"/>
            <a:pathLst>
              <a:path w="2919260" h="1348119">
                <a:moveTo>
                  <a:pt x="0" y="0"/>
                </a:moveTo>
                <a:lnTo>
                  <a:pt x="2919260" y="0"/>
                </a:lnTo>
                <a:lnTo>
                  <a:pt x="2919260" y="1348119"/>
                </a:lnTo>
                <a:lnTo>
                  <a:pt x="0" y="134811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675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929775" y="1327361"/>
            <a:ext cx="12886567" cy="7248693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187139" y="8713026"/>
            <a:ext cx="2919260" cy="1348119"/>
          </a:xfrm>
          <a:custGeom>
            <a:avLst/>
            <a:gdLst/>
            <a:ahLst/>
            <a:cxnLst/>
            <a:rect l="l" t="t" r="r" b="b"/>
            <a:pathLst>
              <a:path w="2919260" h="1348119">
                <a:moveTo>
                  <a:pt x="0" y="0"/>
                </a:moveTo>
                <a:lnTo>
                  <a:pt x="2919260" y="0"/>
                </a:lnTo>
                <a:lnTo>
                  <a:pt x="2919260" y="1348119"/>
                </a:lnTo>
                <a:lnTo>
                  <a:pt x="0" y="134811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9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96350" y="704134"/>
            <a:ext cx="16607377" cy="35230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خصص</a:t>
            </a:r>
            <a:r>
              <a:rPr lang="ar-EG" sz="5400" b="1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ي</a:t>
            </a:r>
            <a:r>
              <a:rPr kumimoji="0" lang="ar-EG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بعض الوقت للإجابة على الأسئلة التالية.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لن يتم تقييمها، فلا تقلقي بشأن الحصول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على الإجابة الصحيحة.</a:t>
            </a:r>
            <a:endParaRPr kumimoji="0" lang="ar-EG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algn="ctr">
              <a:lnSpc>
                <a:spcPts val="9660"/>
              </a:lnSpc>
            </a:pPr>
            <a:endParaRPr lang="en-US" sz="3900" dirty="0">
              <a:solidFill>
                <a:srgbClr val="000000"/>
              </a:solidFill>
              <a:latin typeface="Gothic A1 Black"/>
              <a:ea typeface="Gothic A1 Black"/>
              <a:cs typeface="Gothic A1 Black"/>
              <a:sym typeface="Gothic A1 Black"/>
            </a:endParaRPr>
          </a:p>
        </p:txBody>
      </p:sp>
      <p:sp>
        <p:nvSpPr>
          <p:cNvPr id="3" name="AutoShape 3"/>
          <p:cNvSpPr/>
          <p:nvPr/>
        </p:nvSpPr>
        <p:spPr>
          <a:xfrm flipV="1">
            <a:off x="5665748" y="3426385"/>
            <a:ext cx="6468582" cy="47317"/>
          </a:xfrm>
          <a:prstGeom prst="line">
            <a:avLst/>
          </a:prstGeom>
          <a:ln w="1238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1675343" y="4170473"/>
            <a:ext cx="15253267" cy="30559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05"/>
              </a:lnSpc>
            </a:pPr>
            <a:r>
              <a:rPr lang="ar-EG" sz="3432" dirty="0">
                <a:solidFill>
                  <a:srgbClr val="000000"/>
                </a:solidFill>
                <a:latin typeface="Simplified Arabic" panose="02020603050405020304" pitchFamily="18" charset="-78"/>
                <a:ea typeface="Gothic A1 Medium"/>
                <a:cs typeface="Simplified Arabic" panose="02020603050405020304" pitchFamily="18" charset="-78"/>
                <a:sym typeface="Gothic A1 Medium"/>
              </a:rPr>
              <a:t>صواب أم خطأ: إحدى طرق ممارسة الاستقلالية هي ممارسة الهوايات.</a:t>
            </a:r>
          </a:p>
          <a:p>
            <a:pPr algn="ctr">
              <a:lnSpc>
                <a:spcPts val="4805"/>
              </a:lnSpc>
            </a:pPr>
            <a:endParaRPr lang="ar-EG" sz="3432" dirty="0">
              <a:solidFill>
                <a:srgbClr val="000000"/>
              </a:solidFill>
              <a:latin typeface="Simplified Arabic" panose="02020603050405020304" pitchFamily="18" charset="-78"/>
              <a:ea typeface="Gothic A1 Medium"/>
              <a:cs typeface="Simplified Arabic" panose="02020603050405020304" pitchFamily="18" charset="-78"/>
              <a:sym typeface="Gothic A1 Medium"/>
            </a:endParaRPr>
          </a:p>
          <a:p>
            <a:pPr algn="ctr">
              <a:lnSpc>
                <a:spcPts val="4805"/>
              </a:lnSpc>
            </a:pPr>
            <a:r>
              <a:rPr lang="ar-EG" sz="3432" dirty="0">
                <a:solidFill>
                  <a:srgbClr val="000000"/>
                </a:solidFill>
                <a:latin typeface="Simplified Arabic" panose="02020603050405020304" pitchFamily="18" charset="-78"/>
                <a:ea typeface="Gothic A1 Medium"/>
                <a:cs typeface="Simplified Arabic" panose="02020603050405020304" pitchFamily="18" charset="-78"/>
                <a:sym typeface="Gothic A1 Medium"/>
              </a:rPr>
              <a:t>اذكر لغات الحب الخمس، واذكر مثالاً على إحداها.</a:t>
            </a:r>
          </a:p>
          <a:p>
            <a:pPr algn="ctr">
              <a:lnSpc>
                <a:spcPts val="4805"/>
              </a:lnSpc>
            </a:pPr>
            <a:endParaRPr lang="ar-EG" sz="3432" dirty="0">
              <a:solidFill>
                <a:srgbClr val="000000"/>
              </a:solidFill>
              <a:latin typeface="Simplified Arabic" panose="02020603050405020304" pitchFamily="18" charset="-78"/>
              <a:ea typeface="Gothic A1 Medium"/>
              <a:cs typeface="Simplified Arabic" panose="02020603050405020304" pitchFamily="18" charset="-78"/>
              <a:sym typeface="Gothic A1 Medium"/>
            </a:endParaRPr>
          </a:p>
          <a:p>
            <a:pPr algn="ctr">
              <a:lnSpc>
                <a:spcPts val="4805"/>
              </a:lnSpc>
            </a:pPr>
            <a:r>
              <a:rPr lang="ar-EG" sz="3432" dirty="0">
                <a:solidFill>
                  <a:srgbClr val="000000"/>
                </a:solidFill>
                <a:latin typeface="Simplified Arabic" panose="02020603050405020304" pitchFamily="18" charset="-78"/>
                <a:ea typeface="Gothic A1 Medium"/>
                <a:cs typeface="Simplified Arabic" panose="02020603050405020304" pitchFamily="18" charset="-78"/>
                <a:sym typeface="Gothic A1 Medium"/>
              </a:rPr>
              <a:t>ما هي إحدى الطرق التي يمكننا من خلالها تطبيق لغات الحب على أنفسنا؟</a:t>
            </a:r>
            <a:endParaRPr lang="en-US" sz="3432" dirty="0">
              <a:solidFill>
                <a:srgbClr val="000000"/>
              </a:solidFill>
              <a:latin typeface="Gothic A1 Medium"/>
              <a:ea typeface="Gothic A1 Medium"/>
              <a:cs typeface="Gothic A1 Medium"/>
              <a:sym typeface="Gothic A1 Medium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215713" y="8727659"/>
            <a:ext cx="2919260" cy="1348119"/>
          </a:xfrm>
          <a:custGeom>
            <a:avLst/>
            <a:gdLst/>
            <a:ahLst/>
            <a:cxnLst/>
            <a:rect l="l" t="t" r="r" b="b"/>
            <a:pathLst>
              <a:path w="2919260" h="1348119">
                <a:moveTo>
                  <a:pt x="0" y="0"/>
                </a:moveTo>
                <a:lnTo>
                  <a:pt x="2919260" y="0"/>
                </a:lnTo>
                <a:lnTo>
                  <a:pt x="2919260" y="1348119"/>
                </a:lnTo>
                <a:lnTo>
                  <a:pt x="0" y="134811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675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535407" y="5005914"/>
            <a:ext cx="2160069" cy="4790475"/>
          </a:xfrm>
          <a:custGeom>
            <a:avLst/>
            <a:gdLst/>
            <a:ahLst/>
            <a:cxnLst/>
            <a:rect l="l" t="t" r="r" b="b"/>
            <a:pathLst>
              <a:path w="2160069" h="4790475">
                <a:moveTo>
                  <a:pt x="0" y="0"/>
                </a:moveTo>
                <a:lnTo>
                  <a:pt x="2160069" y="0"/>
                </a:lnTo>
                <a:lnTo>
                  <a:pt x="2160069" y="4790476"/>
                </a:lnTo>
                <a:lnTo>
                  <a:pt x="0" y="479047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2120815" y="3948844"/>
            <a:ext cx="4191000" cy="4114800"/>
          </a:xfrm>
          <a:custGeom>
            <a:avLst/>
            <a:gdLst/>
            <a:ahLst/>
            <a:cxnLst/>
            <a:rect l="l" t="t" r="r" b="b"/>
            <a:pathLst>
              <a:path w="4191000" h="4114800">
                <a:moveTo>
                  <a:pt x="0" y="0"/>
                </a:moveTo>
                <a:lnTo>
                  <a:pt x="4191000" y="0"/>
                </a:lnTo>
                <a:lnTo>
                  <a:pt x="41910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10800000">
            <a:off x="13220704" y="4668404"/>
            <a:ext cx="4191000" cy="4114800"/>
          </a:xfrm>
          <a:custGeom>
            <a:avLst/>
            <a:gdLst/>
            <a:ahLst/>
            <a:cxnLst/>
            <a:rect l="l" t="t" r="r" b="b"/>
            <a:pathLst>
              <a:path w="4191000" h="4114800">
                <a:moveTo>
                  <a:pt x="0" y="0"/>
                </a:moveTo>
                <a:lnTo>
                  <a:pt x="4191000" y="0"/>
                </a:lnTo>
                <a:lnTo>
                  <a:pt x="41910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470275" y="8584241"/>
            <a:ext cx="2919260" cy="1348119"/>
          </a:xfrm>
          <a:custGeom>
            <a:avLst/>
            <a:gdLst/>
            <a:ahLst/>
            <a:cxnLst/>
            <a:rect l="l" t="t" r="r" b="b"/>
            <a:pathLst>
              <a:path w="2919260" h="1348119">
                <a:moveTo>
                  <a:pt x="0" y="0"/>
                </a:moveTo>
                <a:lnTo>
                  <a:pt x="2919260" y="0"/>
                </a:lnTo>
                <a:lnTo>
                  <a:pt x="2919260" y="1348118"/>
                </a:lnTo>
                <a:lnTo>
                  <a:pt x="0" y="134811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-495323" y="388447"/>
            <a:ext cx="19558082" cy="32553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119"/>
              </a:lnSpc>
            </a:pPr>
            <a:r>
              <a:rPr lang="ar-EG" sz="8199" dirty="0">
                <a:solidFill>
                  <a:srgbClr val="FFFFFF"/>
                </a:solidFill>
                <a:latin typeface="Simplified Arabic" panose="02020603050405020304" pitchFamily="18" charset="-78"/>
                <a:ea typeface="Radley"/>
                <a:cs typeface="Simplified Arabic" panose="02020603050405020304" pitchFamily="18" charset="-78"/>
                <a:sym typeface="Radley"/>
              </a:rPr>
              <a:t>أشياء تحتاجينها قبل الدخول </a:t>
            </a:r>
          </a:p>
          <a:p>
            <a:pPr algn="ctr" rtl="1">
              <a:lnSpc>
                <a:spcPts val="13119"/>
              </a:lnSpc>
            </a:pPr>
            <a:r>
              <a:rPr lang="ar-EG" sz="8199" dirty="0">
                <a:solidFill>
                  <a:srgbClr val="FFFFFF"/>
                </a:solidFill>
                <a:latin typeface="Simplified Arabic" panose="02020603050405020304" pitchFamily="18" charset="-78"/>
                <a:ea typeface="Radley"/>
                <a:cs typeface="Simplified Arabic" panose="02020603050405020304" pitchFamily="18" charset="-78"/>
                <a:sym typeface="Radley"/>
              </a:rPr>
              <a:t>في علاقة ....</a:t>
            </a:r>
            <a:endParaRPr lang="en-US" sz="8199" dirty="0">
              <a:solidFill>
                <a:srgbClr val="FFFFFF"/>
              </a:solidFill>
              <a:latin typeface="Simplified Arabic" panose="02020603050405020304" pitchFamily="18" charset="-78"/>
              <a:ea typeface="Radley"/>
              <a:cs typeface="Simplified Arabic" panose="02020603050405020304" pitchFamily="18" charset="-78"/>
              <a:sym typeface="Radley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675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975794" y="705799"/>
            <a:ext cx="6580530" cy="1139082"/>
            <a:chOff x="0" y="0"/>
            <a:chExt cx="2226007" cy="38531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226007" cy="385319"/>
            </a:xfrm>
            <a:custGeom>
              <a:avLst/>
              <a:gdLst/>
              <a:ahLst/>
              <a:cxnLst/>
              <a:rect l="l" t="t" r="r" b="b"/>
              <a:pathLst>
                <a:path w="2226007" h="385319">
                  <a:moveTo>
                    <a:pt x="0" y="0"/>
                  </a:moveTo>
                  <a:lnTo>
                    <a:pt x="2226007" y="0"/>
                  </a:lnTo>
                  <a:lnTo>
                    <a:pt x="2226007" y="385319"/>
                  </a:lnTo>
                  <a:lnTo>
                    <a:pt x="0" y="385319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771788" y="898435"/>
            <a:ext cx="16487512" cy="8359865"/>
            <a:chOff x="0" y="0"/>
            <a:chExt cx="5490351" cy="278384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0" y="0"/>
                  </a:moveTo>
                  <a:lnTo>
                    <a:pt x="5490351" y="0"/>
                  </a:lnTo>
                  <a:lnTo>
                    <a:pt x="5490351" y="2783840"/>
                  </a:lnTo>
                  <a:lnTo>
                    <a:pt x="0" y="278384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4190088" y="6266708"/>
            <a:ext cx="9213980" cy="2781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497"/>
              </a:lnSpc>
              <a:spcBef>
                <a:spcPct val="0"/>
              </a:spcBef>
            </a:pPr>
            <a:endParaRPr/>
          </a:p>
          <a:p>
            <a:pPr algn="just">
              <a:lnSpc>
                <a:spcPts val="4497"/>
              </a:lnSpc>
              <a:spcBef>
                <a:spcPct val="0"/>
              </a:spcBef>
            </a:pPr>
            <a:endParaRPr/>
          </a:p>
          <a:p>
            <a:pPr algn="just">
              <a:lnSpc>
                <a:spcPts val="4497"/>
              </a:lnSpc>
              <a:spcBef>
                <a:spcPct val="0"/>
              </a:spcBef>
            </a:pPr>
            <a:r>
              <a:rPr lang="en-US" sz="2810" b="1">
                <a:solidFill>
                  <a:srgbClr val="FFFFFF"/>
                </a:solidFill>
                <a:latin typeface="Raleway 1 Bold"/>
                <a:ea typeface="Raleway 1 Bold"/>
                <a:cs typeface="Raleway 1 Bold"/>
                <a:sym typeface="Raleway 1 Bold"/>
              </a:rPr>
              <a:t> There is no “right” age to start dating but it does help to have tools to understand how to handle relationships with others. </a:t>
            </a:r>
          </a:p>
        </p:txBody>
      </p:sp>
      <p:sp>
        <p:nvSpPr>
          <p:cNvPr id="7" name="Freeform 7"/>
          <p:cNvSpPr/>
          <p:nvPr/>
        </p:nvSpPr>
        <p:spPr>
          <a:xfrm>
            <a:off x="6670612" y="5915510"/>
            <a:ext cx="4659534" cy="4371490"/>
          </a:xfrm>
          <a:custGeom>
            <a:avLst/>
            <a:gdLst/>
            <a:ahLst/>
            <a:cxnLst/>
            <a:rect l="l" t="t" r="r" b="b"/>
            <a:pathLst>
              <a:path w="4659534" h="4371490">
                <a:moveTo>
                  <a:pt x="0" y="0"/>
                </a:moveTo>
                <a:lnTo>
                  <a:pt x="4659534" y="0"/>
                </a:lnTo>
                <a:lnTo>
                  <a:pt x="4659534" y="4371490"/>
                </a:lnTo>
                <a:lnTo>
                  <a:pt x="0" y="43714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786927" y="5587878"/>
            <a:ext cx="1821883" cy="219503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3732408" y="5667830"/>
            <a:ext cx="1821883" cy="2195039"/>
          </a:xfrm>
          <a:prstGeom prst="rect">
            <a:avLst/>
          </a:prstGeom>
        </p:spPr>
      </p:pic>
      <p:sp>
        <p:nvSpPr>
          <p:cNvPr id="10" name="Freeform 10"/>
          <p:cNvSpPr/>
          <p:nvPr/>
        </p:nvSpPr>
        <p:spPr>
          <a:xfrm>
            <a:off x="-132333" y="9140656"/>
            <a:ext cx="2482331" cy="1146344"/>
          </a:xfrm>
          <a:custGeom>
            <a:avLst/>
            <a:gdLst/>
            <a:ahLst/>
            <a:cxnLst/>
            <a:rect l="l" t="t" r="r" b="b"/>
            <a:pathLst>
              <a:path w="2482331" h="1146344">
                <a:moveTo>
                  <a:pt x="0" y="0"/>
                </a:moveTo>
                <a:lnTo>
                  <a:pt x="2482330" y="0"/>
                </a:lnTo>
                <a:lnTo>
                  <a:pt x="2482330" y="1146344"/>
                </a:lnTo>
                <a:lnTo>
                  <a:pt x="0" y="11463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4404181" y="1879871"/>
            <a:ext cx="9479638" cy="5797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36"/>
              </a:lnSpc>
            </a:pPr>
            <a:r>
              <a:rPr lang="en-US" sz="2960" b="1">
                <a:solidFill>
                  <a:srgbClr val="FFFFFF"/>
                </a:solidFill>
                <a:latin typeface="Raleway 1 Bold"/>
                <a:ea typeface="Raleway 1 Bold"/>
                <a:cs typeface="Raleway 1 Bold"/>
                <a:sym typeface="Raleway 1 Bold"/>
              </a:rPr>
              <a:t>Not all young people are dating or in relationships...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928193" y="818404"/>
            <a:ext cx="14174702" cy="17005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240"/>
              </a:lnSpc>
              <a:spcBef>
                <a:spcPct val="0"/>
              </a:spcBef>
            </a:pPr>
            <a:r>
              <a:rPr lang="ar-EG" sz="8900" dirty="0">
                <a:solidFill>
                  <a:srgbClr val="000000"/>
                </a:solidFill>
                <a:latin typeface="Simplified Arabic" panose="02020603050405020304" pitchFamily="18" charset="-78"/>
                <a:ea typeface="Raleway 1"/>
                <a:cs typeface="Simplified Arabic" panose="02020603050405020304" pitchFamily="18" charset="-78"/>
                <a:sym typeface="Raleway 1"/>
              </a:rPr>
              <a:t>كوني سببًا في سعادتكِ الخاصة</a:t>
            </a:r>
            <a:endParaRPr lang="en-US" sz="8900" dirty="0">
              <a:solidFill>
                <a:srgbClr val="000000"/>
              </a:solidFill>
              <a:latin typeface="Simplified Arabic" panose="02020603050405020304" pitchFamily="18" charset="-78"/>
              <a:ea typeface="Raleway 1"/>
              <a:cs typeface="Simplified Arabic" panose="02020603050405020304" pitchFamily="18" charset="-78"/>
              <a:sym typeface="Raleway 1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882123" y="2486688"/>
            <a:ext cx="16003734" cy="25442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40"/>
              </a:lnSpc>
            </a:pPr>
            <a:endParaRPr dirty="0"/>
          </a:p>
          <a:p>
            <a:pPr algn="ctr">
              <a:lnSpc>
                <a:spcPts val="6840"/>
              </a:lnSpc>
            </a:pPr>
            <a:r>
              <a:rPr lang="ar-EG" sz="3800" dirty="0">
                <a:solidFill>
                  <a:srgbClr val="231F20"/>
                </a:solidFill>
                <a:latin typeface="Simplified Arabic" panose="02020603050405020304" pitchFamily="18" charset="-78"/>
                <a:ea typeface="Raleway 1"/>
                <a:cs typeface="Simplified Arabic" panose="02020603050405020304" pitchFamily="18" charset="-78"/>
                <a:sym typeface="Raleway 1"/>
              </a:rPr>
              <a:t>كوني حاضرة في حياتكِ، واختري السعادة </a:t>
            </a:r>
            <a:r>
              <a:rPr lang="ar-EG" sz="3800" u="sng" dirty="0">
                <a:solidFill>
                  <a:srgbClr val="231F20"/>
                </a:solidFill>
                <a:latin typeface="Simplified Arabic" panose="02020603050405020304" pitchFamily="18" charset="-78"/>
                <a:ea typeface="Raleway 1"/>
                <a:cs typeface="Simplified Arabic" panose="02020603050405020304" pitchFamily="18" charset="-78"/>
                <a:sym typeface="Raleway 1"/>
              </a:rPr>
              <a:t>الآن</a:t>
            </a:r>
            <a:r>
              <a:rPr lang="ar-EG" sz="3800" dirty="0">
                <a:solidFill>
                  <a:srgbClr val="231F20"/>
                </a:solidFill>
                <a:latin typeface="Simplified Arabic" panose="02020603050405020304" pitchFamily="18" charset="-78"/>
                <a:ea typeface="Raleway 1"/>
                <a:cs typeface="Simplified Arabic" panose="02020603050405020304" pitchFamily="18" charset="-78"/>
                <a:sym typeface="Raleway 1"/>
              </a:rPr>
              <a:t> بدلا من النظر</a:t>
            </a:r>
          </a:p>
          <a:p>
            <a:pPr algn="ctr">
              <a:lnSpc>
                <a:spcPts val="6840"/>
              </a:lnSpc>
            </a:pPr>
            <a:r>
              <a:rPr lang="ar-EG" sz="3800" dirty="0">
                <a:solidFill>
                  <a:srgbClr val="231F20"/>
                </a:solidFill>
                <a:latin typeface="Simplified Arabic" panose="02020603050405020304" pitchFamily="18" charset="-78"/>
                <a:ea typeface="Raleway 1"/>
                <a:cs typeface="Simplified Arabic" panose="02020603050405020304" pitchFamily="18" charset="-78"/>
                <a:sym typeface="Raleway 1"/>
              </a:rPr>
              <a:t> إلى العلاقات لتكون مصدر سعادتكِ.</a:t>
            </a:r>
            <a:endParaRPr lang="en-US" sz="3800" dirty="0">
              <a:solidFill>
                <a:srgbClr val="231F20"/>
              </a:solidFill>
              <a:latin typeface="Simplified Arabic" panose="02020603050405020304" pitchFamily="18" charset="-78"/>
              <a:ea typeface="Raleway 1"/>
              <a:cs typeface="Simplified Arabic" panose="02020603050405020304" pitchFamily="18" charset="-78"/>
              <a:sym typeface="Raleway 1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675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975794" y="705799"/>
            <a:ext cx="6580530" cy="1139082"/>
            <a:chOff x="0" y="0"/>
            <a:chExt cx="2226007" cy="38531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226007" cy="385319"/>
            </a:xfrm>
            <a:custGeom>
              <a:avLst/>
              <a:gdLst/>
              <a:ahLst/>
              <a:cxnLst/>
              <a:rect l="l" t="t" r="r" b="b"/>
              <a:pathLst>
                <a:path w="2226007" h="385319">
                  <a:moveTo>
                    <a:pt x="0" y="0"/>
                  </a:moveTo>
                  <a:lnTo>
                    <a:pt x="2226007" y="0"/>
                  </a:lnTo>
                  <a:lnTo>
                    <a:pt x="2226007" y="385319"/>
                  </a:lnTo>
                  <a:lnTo>
                    <a:pt x="0" y="385319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756623" y="1000835"/>
            <a:ext cx="16487512" cy="8359865"/>
            <a:chOff x="0" y="0"/>
            <a:chExt cx="5490351" cy="278384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0" y="0"/>
                  </a:moveTo>
                  <a:lnTo>
                    <a:pt x="5490351" y="0"/>
                  </a:lnTo>
                  <a:lnTo>
                    <a:pt x="5490351" y="2783840"/>
                  </a:lnTo>
                  <a:lnTo>
                    <a:pt x="0" y="278384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4190088" y="6266708"/>
            <a:ext cx="9213980" cy="2781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497"/>
              </a:lnSpc>
              <a:spcBef>
                <a:spcPct val="0"/>
              </a:spcBef>
            </a:pPr>
            <a:endParaRPr/>
          </a:p>
          <a:p>
            <a:pPr algn="just">
              <a:lnSpc>
                <a:spcPts val="4497"/>
              </a:lnSpc>
              <a:spcBef>
                <a:spcPct val="0"/>
              </a:spcBef>
            </a:pPr>
            <a:endParaRPr/>
          </a:p>
          <a:p>
            <a:pPr algn="just">
              <a:lnSpc>
                <a:spcPts val="4497"/>
              </a:lnSpc>
              <a:spcBef>
                <a:spcPct val="0"/>
              </a:spcBef>
            </a:pPr>
            <a:r>
              <a:rPr lang="en-US" sz="2810" b="1">
                <a:solidFill>
                  <a:srgbClr val="FFFFFF"/>
                </a:solidFill>
                <a:latin typeface="Raleway 1 Bold"/>
                <a:ea typeface="Raleway 1 Bold"/>
                <a:cs typeface="Raleway 1 Bold"/>
                <a:sym typeface="Raleway 1 Bold"/>
              </a:rPr>
              <a:t> There is no “right” age to start dating but it does help to have tools to understand how to handle relationships with others. </a:t>
            </a:r>
          </a:p>
        </p:txBody>
      </p:sp>
      <p:sp>
        <p:nvSpPr>
          <p:cNvPr id="7" name="Freeform 7"/>
          <p:cNvSpPr/>
          <p:nvPr/>
        </p:nvSpPr>
        <p:spPr>
          <a:xfrm>
            <a:off x="6365864" y="5581158"/>
            <a:ext cx="5815972" cy="4114800"/>
          </a:xfrm>
          <a:custGeom>
            <a:avLst/>
            <a:gdLst/>
            <a:ahLst/>
            <a:cxnLst/>
            <a:rect l="l" t="t" r="r" b="b"/>
            <a:pathLst>
              <a:path w="5815972" h="4114800">
                <a:moveTo>
                  <a:pt x="0" y="0"/>
                </a:moveTo>
                <a:lnTo>
                  <a:pt x="5815972" y="0"/>
                </a:lnTo>
                <a:lnTo>
                  <a:pt x="581597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0" y="9298807"/>
            <a:ext cx="2139865" cy="988193"/>
          </a:xfrm>
          <a:custGeom>
            <a:avLst/>
            <a:gdLst/>
            <a:ahLst/>
            <a:cxnLst/>
            <a:rect l="l" t="t" r="r" b="b"/>
            <a:pathLst>
              <a:path w="2139865" h="988193">
                <a:moveTo>
                  <a:pt x="0" y="0"/>
                </a:moveTo>
                <a:lnTo>
                  <a:pt x="2139865" y="0"/>
                </a:lnTo>
                <a:lnTo>
                  <a:pt x="2139865" y="988193"/>
                </a:lnTo>
                <a:lnTo>
                  <a:pt x="0" y="98819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4404181" y="1879871"/>
            <a:ext cx="9479638" cy="5797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36"/>
              </a:lnSpc>
            </a:pPr>
            <a:r>
              <a:rPr lang="en-US" sz="2960" b="1" dirty="0">
                <a:solidFill>
                  <a:srgbClr val="FFFFFF"/>
                </a:solidFill>
                <a:latin typeface="Raleway 1 Bold"/>
                <a:ea typeface="Raleway 1 Bold"/>
                <a:cs typeface="Raleway 1 Bold"/>
                <a:sym typeface="Raleway 1 Bold"/>
              </a:rPr>
              <a:t>Not all young people are dating or in relationships...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913028" y="986744"/>
            <a:ext cx="14174702" cy="35007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240"/>
              </a:lnSpc>
            </a:pPr>
            <a:r>
              <a:rPr lang="ar-EG" sz="8900" dirty="0">
                <a:solidFill>
                  <a:srgbClr val="000000"/>
                </a:solidFill>
                <a:latin typeface="Simplified Arabic" panose="02020603050405020304" pitchFamily="18" charset="-78"/>
                <a:ea typeface="Raleway 1"/>
                <a:cs typeface="Simplified Arabic" panose="02020603050405020304" pitchFamily="18" charset="-78"/>
                <a:sym typeface="Raleway 1"/>
              </a:rPr>
              <a:t>كـــــوني مستقـلة</a:t>
            </a:r>
            <a:endParaRPr lang="en-US" sz="8900" dirty="0">
              <a:solidFill>
                <a:srgbClr val="000000"/>
              </a:solidFill>
              <a:latin typeface="Simplified Arabic" panose="02020603050405020304" pitchFamily="18" charset="-78"/>
              <a:ea typeface="Raleway 1"/>
              <a:cs typeface="Simplified Arabic" panose="02020603050405020304" pitchFamily="18" charset="-78"/>
              <a:sym typeface="Raleway 1"/>
            </a:endParaRPr>
          </a:p>
          <a:p>
            <a:pPr algn="ctr">
              <a:lnSpc>
                <a:spcPts val="14240"/>
              </a:lnSpc>
              <a:spcBef>
                <a:spcPct val="0"/>
              </a:spcBef>
            </a:pPr>
            <a:endParaRPr lang="en-US" sz="8900" dirty="0">
              <a:solidFill>
                <a:srgbClr val="000000"/>
              </a:solidFill>
              <a:latin typeface="Raleway 1"/>
              <a:ea typeface="Raleway 1"/>
              <a:cs typeface="Raleway 1"/>
              <a:sym typeface="Raleway 1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900244" y="3307901"/>
            <a:ext cx="16487512" cy="13843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59"/>
              </a:lnSpc>
              <a:spcBef>
                <a:spcPct val="0"/>
              </a:spcBef>
            </a:pPr>
            <a:r>
              <a:rPr lang="ar-EG" sz="3899" dirty="0">
                <a:solidFill>
                  <a:srgbClr val="000000"/>
                </a:solidFill>
                <a:latin typeface="Simplified Arabic" panose="02020603050405020304" pitchFamily="18" charset="-78"/>
                <a:ea typeface="Raleway 2"/>
                <a:cs typeface="Simplified Arabic" panose="02020603050405020304" pitchFamily="18" charset="-78"/>
                <a:sym typeface="Raleway 2"/>
              </a:rPr>
              <a:t>كوّني هويتكِ الخاصة، وأصدقائكِ، وهواياتكِ. </a:t>
            </a:r>
          </a:p>
          <a:p>
            <a:pPr algn="ctr">
              <a:lnSpc>
                <a:spcPts val="5459"/>
              </a:lnSpc>
              <a:spcBef>
                <a:spcPct val="0"/>
              </a:spcBef>
            </a:pPr>
            <a:r>
              <a:rPr lang="ar-EG" sz="3899" dirty="0">
                <a:solidFill>
                  <a:srgbClr val="000000"/>
                </a:solidFill>
                <a:latin typeface="Simplified Arabic" panose="02020603050405020304" pitchFamily="18" charset="-78"/>
                <a:ea typeface="Raleway 2"/>
                <a:cs typeface="Simplified Arabic" panose="02020603050405020304" pitchFamily="18" charset="-78"/>
                <a:sym typeface="Raleway 2"/>
              </a:rPr>
              <a:t>انطلقي، واكتشفي ما تحبينه، وما تكرهينه.</a:t>
            </a:r>
            <a:endParaRPr lang="en-US" sz="3899" dirty="0">
              <a:solidFill>
                <a:srgbClr val="000000"/>
              </a:solidFill>
              <a:latin typeface="Simplified Arabic" panose="02020603050405020304" pitchFamily="18" charset="-78"/>
              <a:ea typeface="Raleway 2"/>
              <a:cs typeface="Simplified Arabic" panose="02020603050405020304" pitchFamily="18" charset="-78"/>
              <a:sym typeface="Raleway 2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675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975794" y="705799"/>
            <a:ext cx="6580530" cy="1139082"/>
            <a:chOff x="0" y="0"/>
            <a:chExt cx="2226007" cy="38531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226007" cy="385319"/>
            </a:xfrm>
            <a:custGeom>
              <a:avLst/>
              <a:gdLst/>
              <a:ahLst/>
              <a:cxnLst/>
              <a:rect l="l" t="t" r="r" b="b"/>
              <a:pathLst>
                <a:path w="2226007" h="385319">
                  <a:moveTo>
                    <a:pt x="0" y="0"/>
                  </a:moveTo>
                  <a:lnTo>
                    <a:pt x="2226007" y="0"/>
                  </a:lnTo>
                  <a:lnTo>
                    <a:pt x="2226007" y="385319"/>
                  </a:lnTo>
                  <a:lnTo>
                    <a:pt x="0" y="385319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622718" y="963567"/>
            <a:ext cx="16487512" cy="8359865"/>
            <a:chOff x="0" y="0"/>
            <a:chExt cx="5490351" cy="278384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0" y="0"/>
                  </a:moveTo>
                  <a:lnTo>
                    <a:pt x="5490351" y="0"/>
                  </a:lnTo>
                  <a:lnTo>
                    <a:pt x="5490351" y="2783840"/>
                  </a:lnTo>
                  <a:lnTo>
                    <a:pt x="0" y="278384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>
            <a:off x="6232400" y="5229469"/>
            <a:ext cx="5823200" cy="3843312"/>
          </a:xfrm>
          <a:custGeom>
            <a:avLst/>
            <a:gdLst/>
            <a:ahLst/>
            <a:cxnLst/>
            <a:rect l="l" t="t" r="r" b="b"/>
            <a:pathLst>
              <a:path w="5823200" h="3843312">
                <a:moveTo>
                  <a:pt x="0" y="0"/>
                </a:moveTo>
                <a:lnTo>
                  <a:pt x="5823200" y="0"/>
                </a:lnTo>
                <a:lnTo>
                  <a:pt x="5823200" y="3843312"/>
                </a:lnTo>
                <a:lnTo>
                  <a:pt x="0" y="38433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-173579" y="9258300"/>
            <a:ext cx="2227580" cy="1028700"/>
          </a:xfrm>
          <a:custGeom>
            <a:avLst/>
            <a:gdLst/>
            <a:ahLst/>
            <a:cxnLst/>
            <a:rect l="l" t="t" r="r" b="b"/>
            <a:pathLst>
              <a:path w="2227580" h="1028700">
                <a:moveTo>
                  <a:pt x="0" y="0"/>
                </a:moveTo>
                <a:lnTo>
                  <a:pt x="2227580" y="0"/>
                </a:lnTo>
                <a:lnTo>
                  <a:pt x="2227580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4404181" y="1879871"/>
            <a:ext cx="9479638" cy="5797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36"/>
              </a:lnSpc>
            </a:pPr>
            <a:r>
              <a:rPr lang="en-US" sz="2960" b="1">
                <a:solidFill>
                  <a:srgbClr val="FFFFFF"/>
                </a:solidFill>
                <a:latin typeface="Raleway 1 Bold"/>
                <a:ea typeface="Raleway 1 Bold"/>
                <a:cs typeface="Raleway 1 Bold"/>
                <a:sym typeface="Raleway 1 Bold"/>
              </a:rPr>
              <a:t>Not all young people are dating or in relationships...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779123" y="676275"/>
            <a:ext cx="14174702" cy="17005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240"/>
              </a:lnSpc>
              <a:spcBef>
                <a:spcPct val="0"/>
              </a:spcBef>
            </a:pPr>
            <a:r>
              <a:rPr lang="ar-EG" sz="8900" dirty="0">
                <a:solidFill>
                  <a:srgbClr val="000000"/>
                </a:solidFill>
                <a:latin typeface="Simplified Arabic" panose="02020603050405020304" pitchFamily="18" charset="-78"/>
                <a:ea typeface="Raleway 1"/>
                <a:cs typeface="Simplified Arabic" panose="02020603050405020304" pitchFamily="18" charset="-78"/>
                <a:sym typeface="Raleway 1"/>
              </a:rPr>
              <a:t>قـــــدّري عيوبــــــــك</a:t>
            </a:r>
            <a:endParaRPr lang="en-US" sz="8900" dirty="0">
              <a:solidFill>
                <a:srgbClr val="000000"/>
              </a:solidFill>
              <a:latin typeface="Simplified Arabic" panose="02020603050405020304" pitchFamily="18" charset="-78"/>
              <a:ea typeface="Raleway 1"/>
              <a:cs typeface="Simplified Arabic" panose="02020603050405020304" pitchFamily="18" charset="-78"/>
              <a:sym typeface="Raleway 1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945684" y="2842504"/>
            <a:ext cx="16003734" cy="16821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40"/>
              </a:lnSpc>
            </a:pPr>
            <a:r>
              <a:rPr lang="ar-EG" sz="3800" dirty="0">
                <a:solidFill>
                  <a:srgbClr val="231F20"/>
                </a:solidFill>
                <a:latin typeface="Simplified Arabic" panose="02020603050405020304" pitchFamily="18" charset="-78"/>
                <a:ea typeface="Raleway 1"/>
                <a:cs typeface="Simplified Arabic" panose="02020603050405020304" pitchFamily="18" charset="-78"/>
                <a:sym typeface="Raleway 1"/>
              </a:rPr>
              <a:t>عندما تبدأ الأفكار السلبية بالتسلل إليك، من المهم رفضها </a:t>
            </a:r>
          </a:p>
          <a:p>
            <a:pPr algn="ctr">
              <a:lnSpc>
                <a:spcPts val="6840"/>
              </a:lnSpc>
            </a:pPr>
            <a:r>
              <a:rPr lang="ar-EG" sz="3800" dirty="0">
                <a:solidFill>
                  <a:srgbClr val="231F20"/>
                </a:solidFill>
                <a:latin typeface="Simplified Arabic" panose="02020603050405020304" pitchFamily="18" charset="-78"/>
                <a:ea typeface="Raleway 1"/>
                <a:cs typeface="Simplified Arabic" panose="02020603050405020304" pitchFamily="18" charset="-78"/>
                <a:sym typeface="Raleway 1"/>
              </a:rPr>
              <a:t>وعدم السماح لنفسكِ بوضع الكثير من الطاقة في تلك الأفكار.</a:t>
            </a:r>
            <a:endParaRPr lang="en-US" sz="3800" dirty="0">
              <a:solidFill>
                <a:srgbClr val="231F20"/>
              </a:solidFill>
              <a:latin typeface="Simplified Arabic" panose="02020603050405020304" pitchFamily="18" charset="-78"/>
              <a:ea typeface="Raleway 1"/>
              <a:cs typeface="Simplified Arabic" panose="02020603050405020304" pitchFamily="18" charset="-78"/>
              <a:sym typeface="Raleway 1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675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975794" y="705799"/>
            <a:ext cx="6580530" cy="1139082"/>
            <a:chOff x="0" y="0"/>
            <a:chExt cx="2226007" cy="38531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226007" cy="385319"/>
            </a:xfrm>
            <a:custGeom>
              <a:avLst/>
              <a:gdLst/>
              <a:ahLst/>
              <a:cxnLst/>
              <a:rect l="l" t="t" r="r" b="b"/>
              <a:pathLst>
                <a:path w="2226007" h="385319">
                  <a:moveTo>
                    <a:pt x="0" y="0"/>
                  </a:moveTo>
                  <a:lnTo>
                    <a:pt x="2226007" y="0"/>
                  </a:lnTo>
                  <a:lnTo>
                    <a:pt x="2226007" y="385319"/>
                  </a:lnTo>
                  <a:lnTo>
                    <a:pt x="0" y="385319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756623" y="1000835"/>
            <a:ext cx="16487512" cy="8359865"/>
            <a:chOff x="0" y="0"/>
            <a:chExt cx="5490351" cy="278384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0" y="0"/>
                  </a:moveTo>
                  <a:lnTo>
                    <a:pt x="5490351" y="0"/>
                  </a:lnTo>
                  <a:lnTo>
                    <a:pt x="5490351" y="2783840"/>
                  </a:lnTo>
                  <a:lnTo>
                    <a:pt x="0" y="278384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4190088" y="6266708"/>
            <a:ext cx="9213980" cy="2781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497"/>
              </a:lnSpc>
              <a:spcBef>
                <a:spcPct val="0"/>
              </a:spcBef>
            </a:pPr>
            <a:endParaRPr/>
          </a:p>
          <a:p>
            <a:pPr algn="just">
              <a:lnSpc>
                <a:spcPts val="4497"/>
              </a:lnSpc>
              <a:spcBef>
                <a:spcPct val="0"/>
              </a:spcBef>
            </a:pPr>
            <a:endParaRPr/>
          </a:p>
          <a:p>
            <a:pPr algn="just">
              <a:lnSpc>
                <a:spcPts val="4497"/>
              </a:lnSpc>
              <a:spcBef>
                <a:spcPct val="0"/>
              </a:spcBef>
            </a:pPr>
            <a:r>
              <a:rPr lang="en-US" sz="2810" b="1">
                <a:solidFill>
                  <a:srgbClr val="FFFFFF"/>
                </a:solidFill>
                <a:latin typeface="Raleway 1 Bold"/>
                <a:ea typeface="Raleway 1 Bold"/>
                <a:cs typeface="Raleway 1 Bold"/>
                <a:sym typeface="Raleway 1 Bold"/>
              </a:rPr>
              <a:t> There is no “right” age to start dating but it does help to have tools to understand how to handle relationships with others. </a:t>
            </a:r>
          </a:p>
        </p:txBody>
      </p:sp>
      <p:sp>
        <p:nvSpPr>
          <p:cNvPr id="7" name="Freeform 7"/>
          <p:cNvSpPr/>
          <p:nvPr/>
        </p:nvSpPr>
        <p:spPr>
          <a:xfrm>
            <a:off x="8213395" y="5760509"/>
            <a:ext cx="2244807" cy="4286029"/>
          </a:xfrm>
          <a:custGeom>
            <a:avLst/>
            <a:gdLst/>
            <a:ahLst/>
            <a:cxnLst/>
            <a:rect l="l" t="t" r="r" b="b"/>
            <a:pathLst>
              <a:path w="2244807" h="4286029">
                <a:moveTo>
                  <a:pt x="0" y="0"/>
                </a:moveTo>
                <a:lnTo>
                  <a:pt x="2244807" y="0"/>
                </a:lnTo>
                <a:lnTo>
                  <a:pt x="2244807" y="4286028"/>
                </a:lnTo>
                <a:lnTo>
                  <a:pt x="0" y="428602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890748" y="6337620"/>
            <a:ext cx="5305240" cy="2073867"/>
          </a:xfrm>
          <a:custGeom>
            <a:avLst/>
            <a:gdLst/>
            <a:ahLst/>
            <a:cxnLst/>
            <a:rect l="l" t="t" r="r" b="b"/>
            <a:pathLst>
              <a:path w="5305240" h="2073867">
                <a:moveTo>
                  <a:pt x="0" y="0"/>
                </a:moveTo>
                <a:lnTo>
                  <a:pt x="5305241" y="0"/>
                </a:lnTo>
                <a:lnTo>
                  <a:pt x="5305241" y="2073867"/>
                </a:lnTo>
                <a:lnTo>
                  <a:pt x="0" y="207386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1613439" y="6337620"/>
            <a:ext cx="5305240" cy="2073867"/>
          </a:xfrm>
          <a:custGeom>
            <a:avLst/>
            <a:gdLst/>
            <a:ahLst/>
            <a:cxnLst/>
            <a:rect l="l" t="t" r="r" b="b"/>
            <a:pathLst>
              <a:path w="5305240" h="2073867">
                <a:moveTo>
                  <a:pt x="0" y="0"/>
                </a:moveTo>
                <a:lnTo>
                  <a:pt x="5305241" y="0"/>
                </a:lnTo>
                <a:lnTo>
                  <a:pt x="5305241" y="2073867"/>
                </a:lnTo>
                <a:lnTo>
                  <a:pt x="0" y="207386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0" y="9277271"/>
            <a:ext cx="2186499" cy="1009729"/>
          </a:xfrm>
          <a:custGeom>
            <a:avLst/>
            <a:gdLst/>
            <a:ahLst/>
            <a:cxnLst/>
            <a:rect l="l" t="t" r="r" b="b"/>
            <a:pathLst>
              <a:path w="2186499" h="1009729">
                <a:moveTo>
                  <a:pt x="0" y="0"/>
                </a:moveTo>
                <a:lnTo>
                  <a:pt x="2186499" y="0"/>
                </a:lnTo>
                <a:lnTo>
                  <a:pt x="2186499" y="1009729"/>
                </a:lnTo>
                <a:lnTo>
                  <a:pt x="0" y="100972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4404181" y="1879871"/>
            <a:ext cx="9479638" cy="5797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36"/>
              </a:lnSpc>
            </a:pPr>
            <a:r>
              <a:rPr lang="en-US" sz="2960" b="1">
                <a:solidFill>
                  <a:srgbClr val="FFFFFF"/>
                </a:solidFill>
                <a:latin typeface="Raleway 1 Bold"/>
                <a:ea typeface="Raleway 1 Bold"/>
                <a:cs typeface="Raleway 1 Bold"/>
                <a:sym typeface="Raleway 1 Bold"/>
              </a:rPr>
              <a:t>Not all young people are dating or in relationships...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913028" y="986744"/>
            <a:ext cx="14174702" cy="35007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240"/>
              </a:lnSpc>
            </a:pPr>
            <a:r>
              <a:rPr lang="ar-EG" sz="8900" dirty="0">
                <a:solidFill>
                  <a:srgbClr val="000000"/>
                </a:solidFill>
                <a:latin typeface="Simplified Arabic" panose="02020603050405020304" pitchFamily="18" charset="-78"/>
                <a:ea typeface="Raleway 1"/>
                <a:cs typeface="Simplified Arabic" panose="02020603050405020304" pitchFamily="18" charset="-78"/>
                <a:sym typeface="Raleway 1"/>
              </a:rPr>
              <a:t>كوني لطيفة مع نفسكِ</a:t>
            </a:r>
            <a:endParaRPr lang="en-US" sz="8900" dirty="0">
              <a:solidFill>
                <a:srgbClr val="000000"/>
              </a:solidFill>
              <a:latin typeface="Simplified Arabic" panose="02020603050405020304" pitchFamily="18" charset="-78"/>
              <a:ea typeface="Raleway 1"/>
              <a:cs typeface="Simplified Arabic" panose="02020603050405020304" pitchFamily="18" charset="-78"/>
              <a:sym typeface="Raleway 1"/>
            </a:endParaRPr>
          </a:p>
          <a:p>
            <a:pPr algn="ctr">
              <a:lnSpc>
                <a:spcPts val="14240"/>
              </a:lnSpc>
              <a:spcBef>
                <a:spcPct val="0"/>
              </a:spcBef>
            </a:pPr>
            <a:endParaRPr lang="en-US" sz="8900" dirty="0">
              <a:solidFill>
                <a:srgbClr val="000000"/>
              </a:solidFill>
              <a:latin typeface="Raleway 1"/>
              <a:ea typeface="Raleway 1"/>
              <a:cs typeface="Raleway 1"/>
              <a:sym typeface="Raleway 1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2186499" y="3142981"/>
            <a:ext cx="14174702" cy="13093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79"/>
              </a:lnSpc>
              <a:spcBef>
                <a:spcPct val="0"/>
              </a:spcBef>
            </a:pPr>
            <a:r>
              <a:rPr lang="ar-EG" sz="3699" dirty="0">
                <a:solidFill>
                  <a:srgbClr val="000000"/>
                </a:solidFill>
                <a:latin typeface="Simplified Arabic" panose="02020603050405020304" pitchFamily="18" charset="-78"/>
                <a:ea typeface="Raleway 2"/>
                <a:cs typeface="Simplified Arabic" panose="02020603050405020304" pitchFamily="18" charset="-78"/>
                <a:sym typeface="Raleway 2"/>
              </a:rPr>
              <a:t>لا تُعاتبي نفسكِ على ما هو خارج عن إرادتكِ. </a:t>
            </a:r>
          </a:p>
          <a:p>
            <a:pPr algn="ctr">
              <a:lnSpc>
                <a:spcPts val="5179"/>
              </a:lnSpc>
              <a:spcBef>
                <a:spcPct val="0"/>
              </a:spcBef>
            </a:pPr>
            <a:r>
              <a:rPr lang="ar-EG" sz="3699" dirty="0">
                <a:solidFill>
                  <a:srgbClr val="000000"/>
                </a:solidFill>
                <a:latin typeface="Simplified Arabic" panose="02020603050405020304" pitchFamily="18" charset="-78"/>
                <a:ea typeface="Raleway 2"/>
                <a:cs typeface="Simplified Arabic" panose="02020603050405020304" pitchFamily="18" charset="-78"/>
                <a:sym typeface="Raleway 2"/>
              </a:rPr>
              <a:t>ركّزي على </a:t>
            </a:r>
            <a:r>
              <a:rPr lang="ar-EG" sz="3699" dirty="0" err="1">
                <a:solidFill>
                  <a:srgbClr val="000000"/>
                </a:solidFill>
                <a:latin typeface="Simplified Arabic" panose="02020603050405020304" pitchFamily="18" charset="-78"/>
                <a:ea typeface="Raleway 2"/>
                <a:cs typeface="Simplified Arabic" panose="02020603050405020304" pitchFamily="18" charset="-78"/>
                <a:sym typeface="Raleway 2"/>
              </a:rPr>
              <a:t>إيجابياتكِ</a:t>
            </a:r>
            <a:r>
              <a:rPr lang="ar-EG" sz="3699" dirty="0">
                <a:solidFill>
                  <a:srgbClr val="000000"/>
                </a:solidFill>
                <a:latin typeface="Simplified Arabic" panose="02020603050405020304" pitchFamily="18" charset="-78"/>
                <a:ea typeface="Raleway 2"/>
                <a:cs typeface="Simplified Arabic" panose="02020603050405020304" pitchFamily="18" charset="-78"/>
                <a:sym typeface="Raleway 2"/>
              </a:rPr>
              <a:t>، وسامحي نفسكِ على أخطائكِ.</a:t>
            </a:r>
            <a:endParaRPr lang="en-US" sz="3699" dirty="0">
              <a:solidFill>
                <a:srgbClr val="000000"/>
              </a:solidFill>
              <a:latin typeface="Simplified Arabic" panose="02020603050405020304" pitchFamily="18" charset="-78"/>
              <a:ea typeface="Raleway 2"/>
              <a:cs typeface="Simplified Arabic" panose="02020603050405020304" pitchFamily="18" charset="-78"/>
              <a:sym typeface="Raleway 2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</TotalTime>
  <Words>749</Words>
  <Application>Microsoft Macintosh PowerPoint</Application>
  <PresentationFormat>Custom</PresentationFormat>
  <Paragraphs>123</Paragraphs>
  <Slides>25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5" baseType="lpstr">
      <vt:lpstr>Gothic A1 Medium</vt:lpstr>
      <vt:lpstr>Arial</vt:lpstr>
      <vt:lpstr>Raleway 1 Bold</vt:lpstr>
      <vt:lpstr>Simplified Arabic</vt:lpstr>
      <vt:lpstr>Calibri</vt:lpstr>
      <vt:lpstr>Gothic A1 Black</vt:lpstr>
      <vt:lpstr>Raleway 1</vt:lpstr>
      <vt:lpstr>Gothic A1 Medium Bold</vt:lpstr>
      <vt:lpstr>Corbel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Final HRR 1-6</dc:title>
  <dc:creator>Maged Mikhail</dc:creator>
  <cp:lastModifiedBy>Pakou Khang</cp:lastModifiedBy>
  <cp:revision>6</cp:revision>
  <dcterms:created xsi:type="dcterms:W3CDTF">2006-08-16T00:00:00Z</dcterms:created>
  <dcterms:modified xsi:type="dcterms:W3CDTF">2025-07-09T16:29:33Z</dcterms:modified>
  <dc:identifier>DAF7TYvv9xQ</dc:identifier>
</cp:coreProperties>
</file>