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71" r:id="rId2"/>
    <p:sldId id="372" r:id="rId3"/>
    <p:sldId id="373"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Lst>
  <p:sldSz cx="18288000" cy="10287000"/>
  <p:notesSz cx="6858000" cy="9144000"/>
  <p:embeddedFontLst>
    <p:embeddedFont>
      <p:font typeface="Gothic A1 Medium" pitchFamily="2" charset="-127"/>
      <p:regular r:id="rId24"/>
    </p:embeddedFont>
    <p:embeddedFont>
      <p:font typeface="Calibri" panose="020F0502020204030204" pitchFamily="34"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Simplified Arabic" panose="02020603050405020304" pitchFamily="18" charset="-78"/>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07" autoAdjust="0"/>
  </p:normalViewPr>
  <p:slideViewPr>
    <p:cSldViewPr>
      <p:cViewPr varScale="1">
        <p:scale>
          <a:sx n="82" d="100"/>
          <a:sy n="82" d="100"/>
        </p:scale>
        <p:origin x="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youtu.be/94Dh8Tbctw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9470784" cy="8229600"/>
            <a:chOff x="0" y="0"/>
            <a:chExt cx="2166978" cy="1882987"/>
          </a:xfrm>
        </p:grpSpPr>
        <p:sp>
          <p:nvSpPr>
            <p:cNvPr id="3" name="Freeform 3"/>
            <p:cNvSpPr/>
            <p:nvPr/>
          </p:nvSpPr>
          <p:spPr>
            <a:xfrm>
              <a:off x="6350" y="6350"/>
              <a:ext cx="2154278" cy="1870287"/>
            </a:xfrm>
            <a:custGeom>
              <a:avLst/>
              <a:gdLst/>
              <a:ahLst/>
              <a:cxnLst/>
              <a:rect l="l" t="t" r="r" b="b"/>
              <a:pathLst>
                <a:path w="2154278" h="1870287">
                  <a:moveTo>
                    <a:pt x="2154278" y="271780"/>
                  </a:moveTo>
                  <a:lnTo>
                    <a:pt x="2154278" y="1870287"/>
                  </a:lnTo>
                  <a:lnTo>
                    <a:pt x="0" y="1870287"/>
                  </a:lnTo>
                  <a:lnTo>
                    <a:pt x="0" y="0"/>
                  </a:lnTo>
                  <a:lnTo>
                    <a:pt x="1882498" y="0"/>
                  </a:lnTo>
                  <a:close/>
                </a:path>
              </a:pathLst>
            </a:custGeom>
            <a:solidFill>
              <a:srgbClr val="FFFFFF"/>
            </a:solidFill>
          </p:spPr>
          <p:txBody>
            <a:bodyPr/>
            <a:lstStyle/>
            <a:p>
              <a:endParaRPr lang="en-US"/>
            </a:p>
          </p:txBody>
        </p:sp>
        <p:sp>
          <p:nvSpPr>
            <p:cNvPr id="4" name="Freeform 4"/>
            <p:cNvSpPr/>
            <p:nvPr/>
          </p:nvSpPr>
          <p:spPr>
            <a:xfrm>
              <a:off x="0" y="0"/>
              <a:ext cx="2166978" cy="1882987"/>
            </a:xfrm>
            <a:custGeom>
              <a:avLst/>
              <a:gdLst/>
              <a:ahLst/>
              <a:cxnLst/>
              <a:rect l="l" t="t" r="r" b="b"/>
              <a:pathLst>
                <a:path w="2166978" h="1882987">
                  <a:moveTo>
                    <a:pt x="2166978" y="1882987"/>
                  </a:moveTo>
                  <a:lnTo>
                    <a:pt x="0" y="1882987"/>
                  </a:lnTo>
                  <a:lnTo>
                    <a:pt x="0" y="0"/>
                  </a:lnTo>
                  <a:lnTo>
                    <a:pt x="1891388" y="0"/>
                  </a:lnTo>
                  <a:lnTo>
                    <a:pt x="2166978" y="275590"/>
                  </a:lnTo>
                  <a:cubicBezTo>
                    <a:pt x="2166978" y="275590"/>
                    <a:pt x="2166978" y="1882987"/>
                    <a:pt x="2166978" y="1882987"/>
                  </a:cubicBezTo>
                  <a:close/>
                  <a:moveTo>
                    <a:pt x="12700" y="1870287"/>
                  </a:moveTo>
                  <a:lnTo>
                    <a:pt x="2154278" y="1870287"/>
                  </a:lnTo>
                  <a:lnTo>
                    <a:pt x="2154278" y="280670"/>
                  </a:lnTo>
                  <a:lnTo>
                    <a:pt x="1886308" y="12700"/>
                  </a:lnTo>
                  <a:lnTo>
                    <a:pt x="12700" y="12700"/>
                  </a:lnTo>
                  <a:lnTo>
                    <a:pt x="12700" y="1870287"/>
                  </a:lnTo>
                  <a:close/>
                </a:path>
              </a:pathLst>
            </a:custGeom>
            <a:solidFill>
              <a:srgbClr val="FFFFFF"/>
            </a:solidFill>
          </p:spPr>
          <p:txBody>
            <a:bodyPr/>
            <a:lstStyle/>
            <a:p>
              <a:endParaRPr lang="en-US"/>
            </a:p>
          </p:txBody>
        </p:sp>
      </p:grpSp>
      <p:sp>
        <p:nvSpPr>
          <p:cNvPr id="5" name="Freeform 5"/>
          <p:cNvSpPr/>
          <p:nvPr/>
        </p:nvSpPr>
        <p:spPr>
          <a:xfrm>
            <a:off x="1028700" y="1244862"/>
            <a:ext cx="5740125" cy="2650799"/>
          </a:xfrm>
          <a:custGeom>
            <a:avLst/>
            <a:gdLst/>
            <a:ahLst/>
            <a:cxnLst/>
            <a:rect l="l" t="t" r="r" b="b"/>
            <a:pathLst>
              <a:path w="5740125" h="2650799">
                <a:moveTo>
                  <a:pt x="0" y="0"/>
                </a:moveTo>
                <a:lnTo>
                  <a:pt x="5740125" y="0"/>
                </a:lnTo>
                <a:lnTo>
                  <a:pt x="5740125" y="2650799"/>
                </a:lnTo>
                <a:lnTo>
                  <a:pt x="0" y="2650799"/>
                </a:lnTo>
                <a:lnTo>
                  <a:pt x="0" y="0"/>
                </a:lnTo>
                <a:close/>
              </a:path>
            </a:pathLst>
          </a:custGeom>
          <a:blipFill>
            <a:blip r:embed="rId2"/>
            <a:stretch>
              <a:fillRect/>
            </a:stretch>
          </a:blipFill>
        </p:spPr>
        <p:txBody>
          <a:bodyPr/>
          <a:lstStyle/>
          <a:p>
            <a:endParaRPr lang="en-US"/>
          </a:p>
        </p:txBody>
      </p:sp>
      <p:sp>
        <p:nvSpPr>
          <p:cNvPr id="6" name="Freeform 6"/>
          <p:cNvSpPr/>
          <p:nvPr/>
        </p:nvSpPr>
        <p:spPr>
          <a:xfrm>
            <a:off x="2847081" y="6058661"/>
            <a:ext cx="3676341" cy="3676341"/>
          </a:xfrm>
          <a:custGeom>
            <a:avLst/>
            <a:gdLst/>
            <a:ahLst/>
            <a:cxnLst/>
            <a:rect l="l" t="t" r="r" b="b"/>
            <a:pathLst>
              <a:path w="3676341" h="3676341">
                <a:moveTo>
                  <a:pt x="0" y="0"/>
                </a:moveTo>
                <a:lnTo>
                  <a:pt x="3676341" y="0"/>
                </a:lnTo>
                <a:lnTo>
                  <a:pt x="3676341" y="3676340"/>
                </a:lnTo>
                <a:lnTo>
                  <a:pt x="0" y="3676340"/>
                </a:lnTo>
                <a:lnTo>
                  <a:pt x="0" y="0"/>
                </a:lnTo>
                <a:close/>
              </a:path>
            </a:pathLst>
          </a:custGeom>
          <a:blipFill>
            <a:blip r:embed="rId3"/>
            <a:stretch>
              <a:fillRect/>
            </a:stretch>
          </a:blipFill>
        </p:spPr>
        <p:txBody>
          <a:bodyPr/>
          <a:lstStyle/>
          <a:p>
            <a:endParaRPr lang="en-US"/>
          </a:p>
        </p:txBody>
      </p:sp>
      <p:sp>
        <p:nvSpPr>
          <p:cNvPr id="7" name="Freeform 7"/>
          <p:cNvSpPr/>
          <p:nvPr/>
        </p:nvSpPr>
        <p:spPr>
          <a:xfrm>
            <a:off x="13105140" y="2570261"/>
            <a:ext cx="3169573" cy="4713723"/>
          </a:xfrm>
          <a:custGeom>
            <a:avLst/>
            <a:gdLst/>
            <a:ahLst/>
            <a:cxnLst/>
            <a:rect l="l" t="t" r="r" b="b"/>
            <a:pathLst>
              <a:path w="3169573" h="4713723">
                <a:moveTo>
                  <a:pt x="0" y="0"/>
                </a:moveTo>
                <a:lnTo>
                  <a:pt x="3169573" y="0"/>
                </a:lnTo>
                <a:lnTo>
                  <a:pt x="3169573" y="4713724"/>
                </a:lnTo>
                <a:lnTo>
                  <a:pt x="0" y="4713724"/>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1577977" y="4310559"/>
            <a:ext cx="8372907" cy="2216379"/>
            <a:chOff x="0" y="-304800"/>
            <a:chExt cx="11163876" cy="2955172"/>
          </a:xfrm>
        </p:grpSpPr>
        <p:sp>
          <p:nvSpPr>
            <p:cNvPr id="9" name="TextBox 9"/>
            <p:cNvSpPr txBox="1"/>
            <p:nvPr/>
          </p:nvSpPr>
          <p:spPr>
            <a:xfrm>
              <a:off x="0" y="-304800"/>
              <a:ext cx="11163876" cy="1664559"/>
            </a:xfrm>
            <a:prstGeom prst="rect">
              <a:avLst/>
            </a:prstGeom>
          </p:spPr>
          <p:txBody>
            <a:bodyPr lIns="0" tIns="0" rIns="0" bIns="0" rtlCol="0" anchor="t">
              <a:spAutoFit/>
            </a:bodyPr>
            <a:lstStyle/>
            <a:p>
              <a:pPr marL="0" marR="0" lvl="0" indent="0" algn="r" defTabSz="914400" rtl="0" eaLnBrk="1" fontAlgn="auto" latinLnBrk="0" hangingPunct="1">
                <a:lnSpc>
                  <a:spcPts val="10080"/>
                </a:lnSpc>
                <a:spcBef>
                  <a:spcPts val="0"/>
                </a:spcBef>
                <a:spcAft>
                  <a:spcPts val="0"/>
                </a:spcAft>
                <a:buClrTx/>
                <a:buSzTx/>
                <a:buFontTx/>
                <a:buNone/>
                <a:tabLst/>
                <a:defRPr/>
              </a:pPr>
              <a:r>
                <a:rPr kumimoji="0" lang="ar-EG" sz="7200" b="0" i="0" u="none" strike="noStrike" kern="1200" cap="none" spc="0" normalizeH="0" baseline="0" noProof="0" dirty="0">
                  <a:ln>
                    <a:noFill/>
                  </a:ln>
                  <a:solidFill>
                    <a:srgbClr val="4675B8"/>
                  </a:solidFill>
                  <a:effectLst/>
                  <a:uLnTx/>
                  <a:uFillTx/>
                  <a:latin typeface="Simplified Arabic" panose="02020603050405020304" pitchFamily="18" charset="-78"/>
                  <a:ea typeface="Gothic A1 Black"/>
                  <a:cs typeface="Simplified Arabic" panose="02020603050405020304" pitchFamily="18" charset="-78"/>
                  <a:sym typeface="Gothic A1 Black"/>
                </a:rPr>
                <a:t>ورشة </a:t>
              </a:r>
              <a:r>
                <a:rPr lang="ar-EG" sz="7200" dirty="0">
                  <a:solidFill>
                    <a:srgbClr val="4675B8"/>
                  </a:solidFill>
                  <a:latin typeface="Simplified Arabic" panose="02020603050405020304" pitchFamily="18" charset="-78"/>
                  <a:ea typeface="Gothic A1 Black"/>
                  <a:cs typeface="Simplified Arabic" panose="02020603050405020304" pitchFamily="18" charset="-78"/>
                  <a:sym typeface="Gothic A1 Black"/>
                </a:rPr>
                <a:t>ال</a:t>
              </a:r>
              <a:r>
                <a:rPr kumimoji="0" lang="ar-EG" sz="7200" b="0" i="0" u="none" strike="noStrike" kern="1200" cap="none" spc="0" normalizeH="0" baseline="0" noProof="0" dirty="0">
                  <a:ln>
                    <a:noFill/>
                  </a:ln>
                  <a:solidFill>
                    <a:srgbClr val="4675B8"/>
                  </a:solidFill>
                  <a:effectLst/>
                  <a:uLnTx/>
                  <a:uFillTx/>
                  <a:latin typeface="Simplified Arabic" panose="02020603050405020304" pitchFamily="18" charset="-78"/>
                  <a:ea typeface="Gothic A1 Black"/>
                  <a:cs typeface="Simplified Arabic" panose="02020603050405020304" pitchFamily="18" charset="-78"/>
                  <a:sym typeface="Gothic A1 Black"/>
                </a:rPr>
                <a:t>عمل 6</a:t>
              </a:r>
              <a:endParaRPr kumimoji="0" lang="en-US" sz="7200" b="0" i="0" u="none" strike="noStrike" kern="1200" cap="none" spc="0" normalizeH="0" baseline="0" noProof="0" dirty="0">
                <a:ln>
                  <a:noFill/>
                </a:ln>
                <a:solidFill>
                  <a:srgbClr val="4675B8"/>
                </a:solidFill>
                <a:effectLst/>
                <a:uLnTx/>
                <a:uFillTx/>
                <a:latin typeface="Simplified Arabic" panose="02020603050405020304" pitchFamily="18" charset="-78"/>
                <a:ea typeface="Gothic A1 Black"/>
                <a:cs typeface="Simplified Arabic" panose="02020603050405020304" pitchFamily="18" charset="-78"/>
                <a:sym typeface="Gothic A1 Black"/>
              </a:endParaRPr>
            </a:p>
          </p:txBody>
        </p:sp>
        <p:sp>
          <p:nvSpPr>
            <p:cNvPr id="10" name="TextBox 10"/>
            <p:cNvSpPr txBox="1"/>
            <p:nvPr/>
          </p:nvSpPr>
          <p:spPr>
            <a:xfrm>
              <a:off x="0" y="1556055"/>
              <a:ext cx="11163876" cy="1094317"/>
            </a:xfrm>
            <a:prstGeom prst="rect">
              <a:avLst/>
            </a:prstGeom>
          </p:spPr>
          <p:txBody>
            <a:bodyPr lIns="0" tIns="0" rIns="0" bIns="0" rtlCol="0" anchor="t">
              <a:spAutoFit/>
            </a:bodyPr>
            <a:lstStyle/>
            <a:p>
              <a:pPr marL="0" marR="0" lvl="0" indent="0" algn="r" defTabSz="914400" rtl="0" eaLnBrk="1" fontAlgn="auto" latinLnBrk="0" hangingPunct="1">
                <a:lnSpc>
                  <a:spcPts val="6435"/>
                </a:lnSpc>
                <a:spcBef>
                  <a:spcPts val="0"/>
                </a:spcBef>
                <a:spcAft>
                  <a:spcPts val="0"/>
                </a:spcAft>
                <a:buClrTx/>
                <a:buSzTx/>
                <a:buFontTx/>
                <a:buNone/>
                <a:tabLst/>
                <a:defRPr/>
              </a:pPr>
              <a:r>
                <a:rPr kumimoji="0" lang="ar-EG" sz="4596" b="1" i="0" u="none" strike="noStrike" kern="1200" cap="none" spc="0" normalizeH="0" baseline="0" noProof="0" dirty="0">
                  <a:ln>
                    <a:noFill/>
                  </a:ln>
                  <a:solidFill>
                    <a:srgbClr val="000000"/>
                  </a:solidFill>
                  <a:effectLst/>
                  <a:uLnTx/>
                  <a:uFillTx/>
                  <a:latin typeface="Simplified Arabic" panose="02020603050405020304" pitchFamily="18" charset="-78"/>
                  <a:ea typeface="Gothic A1 Bold"/>
                  <a:cs typeface="Simplified Arabic" panose="02020603050405020304" pitchFamily="18" charset="-78"/>
                  <a:sym typeface="Gothic A1 Bold"/>
                </a:rPr>
                <a:t>المطاردة الإلكترونية، والإساءة الرقمية</a:t>
              </a:r>
              <a:endParaRPr kumimoji="0" lang="en-US" sz="4596" b="1" i="0" u="none" strike="noStrike" kern="1200" cap="none" spc="0" normalizeH="0" baseline="0" noProof="0" dirty="0">
                <a:ln>
                  <a:noFill/>
                </a:ln>
                <a:solidFill>
                  <a:srgbClr val="000000"/>
                </a:solidFill>
                <a:effectLst/>
                <a:uLnTx/>
                <a:uFillTx/>
                <a:latin typeface="Simplified Arabic" panose="02020603050405020304" pitchFamily="18" charset="-78"/>
                <a:ea typeface="Gothic A1 Bold"/>
                <a:cs typeface="Simplified Arabic" panose="02020603050405020304" pitchFamily="18" charset="-78"/>
                <a:sym typeface="Gothic A1 Bold"/>
              </a:endParaRPr>
            </a:p>
          </p:txBody>
        </p:sp>
      </p:grpSp>
      <p:sp>
        <p:nvSpPr>
          <p:cNvPr id="11" name="TextBox 11"/>
          <p:cNvSpPr txBox="1"/>
          <p:nvPr/>
        </p:nvSpPr>
        <p:spPr>
          <a:xfrm>
            <a:off x="1028700" y="9354685"/>
            <a:ext cx="4229100" cy="331373"/>
          </a:xfrm>
          <a:prstGeom prst="rect">
            <a:avLst/>
          </a:prstGeom>
        </p:spPr>
        <p:txBody>
          <a:bodyPr wrap="square" lIns="0" tIns="0" rIns="0" bIns="0" rtlCol="0" anchor="t">
            <a:spAutoFit/>
          </a:bodyPr>
          <a:lstStyle/>
          <a:p>
            <a:pPr algn="l">
              <a:lnSpc>
                <a:spcPts val="2793"/>
              </a:lnSpc>
            </a:pPr>
            <a:r>
              <a:rPr lang="en-US" sz="1995">
                <a:solidFill>
                  <a:srgbClr val="FFFFFF"/>
                </a:solidFill>
                <a:latin typeface="Gothic A1 Medium"/>
                <a:ea typeface="Gothic A1 Medium"/>
                <a:cs typeface="Gothic A1 Medium"/>
                <a:sym typeface="Gothic A1 Medium"/>
              </a:rPr>
              <a:t>www.womenofwise.org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TextBox 2"/>
          <p:cNvSpPr txBox="1"/>
          <p:nvPr/>
        </p:nvSpPr>
        <p:spPr>
          <a:xfrm>
            <a:off x="3202092" y="1116832"/>
            <a:ext cx="11883817" cy="1335405"/>
          </a:xfrm>
          <a:prstGeom prst="rect">
            <a:avLst/>
          </a:prstGeom>
        </p:spPr>
        <p:txBody>
          <a:bodyPr lIns="0" tIns="0" rIns="0" bIns="0" rtlCol="0" anchor="t">
            <a:spAutoFit/>
          </a:bodyPr>
          <a:lstStyle/>
          <a:p>
            <a:pPr algn="ctr">
              <a:lnSpc>
                <a:spcPts val="10919"/>
              </a:lnSpc>
            </a:pPr>
            <a:r>
              <a:rPr lang="ar-EG" sz="7800" dirty="0">
                <a:solidFill>
                  <a:srgbClr val="FFFFFF"/>
                </a:solidFill>
                <a:latin typeface="Simplified Arabic" panose="02020603050405020304" pitchFamily="18" charset="-78"/>
                <a:ea typeface="Raleway 1"/>
                <a:cs typeface="Simplified Arabic" panose="02020603050405020304" pitchFamily="18" charset="-78"/>
                <a:sym typeface="Raleway 1"/>
              </a:rPr>
              <a:t>عصف ذهني</a:t>
            </a:r>
            <a:endParaRPr lang="en-US" sz="7800" dirty="0">
              <a:solidFill>
                <a:srgbClr val="FFFFFF"/>
              </a:solidFill>
              <a:latin typeface="Simplified Arabic" panose="02020603050405020304" pitchFamily="18" charset="-78"/>
              <a:ea typeface="Raleway 1"/>
              <a:cs typeface="Simplified Arabic" panose="02020603050405020304" pitchFamily="18" charset="-78"/>
              <a:sym typeface="Raleway 1"/>
            </a:endParaRPr>
          </a:p>
        </p:txBody>
      </p:sp>
      <p:sp>
        <p:nvSpPr>
          <p:cNvPr id="3" name="Freeform 3"/>
          <p:cNvSpPr/>
          <p:nvPr/>
        </p:nvSpPr>
        <p:spPr>
          <a:xfrm>
            <a:off x="7214866" y="3214366"/>
            <a:ext cx="3697112" cy="3697112"/>
          </a:xfrm>
          <a:custGeom>
            <a:avLst/>
            <a:gdLst/>
            <a:ahLst/>
            <a:cxnLst/>
            <a:rect l="l" t="t" r="r" b="b"/>
            <a:pathLst>
              <a:path w="3697112" h="3697112">
                <a:moveTo>
                  <a:pt x="0" y="0"/>
                </a:moveTo>
                <a:lnTo>
                  <a:pt x="3697113" y="0"/>
                </a:lnTo>
                <a:lnTo>
                  <a:pt x="3697113" y="3697113"/>
                </a:lnTo>
                <a:lnTo>
                  <a:pt x="0" y="369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3803707" y="7279313"/>
            <a:ext cx="11914454" cy="1485663"/>
          </a:xfrm>
          <a:prstGeom prst="rect">
            <a:avLst/>
          </a:prstGeom>
        </p:spPr>
        <p:txBody>
          <a:bodyPr lIns="0" tIns="0" rIns="0" bIns="0" rtlCol="0" anchor="t">
            <a:spAutoFit/>
          </a:bodyPr>
          <a:lstStyle/>
          <a:p>
            <a:pPr algn="ctr">
              <a:lnSpc>
                <a:spcPts val="5879"/>
              </a:lnSpc>
              <a:spcBef>
                <a:spcPct val="0"/>
              </a:spcBef>
            </a:pPr>
            <a:r>
              <a:rPr lang="ar-EG" sz="4199" dirty="0">
                <a:solidFill>
                  <a:srgbClr val="FFFFFF"/>
                </a:solidFill>
                <a:latin typeface="Simplified Arabic" panose="02020603050405020304" pitchFamily="18" charset="-78"/>
                <a:ea typeface="Raleway 1"/>
                <a:cs typeface="Simplified Arabic" panose="02020603050405020304" pitchFamily="18" charset="-78"/>
                <a:sym typeface="Raleway 1"/>
              </a:rPr>
              <a:t>ماذا يمكنك أن تفعلي للتأكد من أنك</a:t>
            </a:r>
          </a:p>
          <a:p>
            <a:pPr algn="ctr">
              <a:lnSpc>
                <a:spcPts val="5879"/>
              </a:lnSpc>
              <a:spcBef>
                <a:spcPct val="0"/>
              </a:spcBef>
            </a:pPr>
            <a:r>
              <a:rPr lang="ar-EG" sz="4199" dirty="0">
                <a:solidFill>
                  <a:srgbClr val="FFFFFF"/>
                </a:solidFill>
                <a:latin typeface="Simplified Arabic" panose="02020603050405020304" pitchFamily="18" charset="-78"/>
                <a:ea typeface="Raleway 1"/>
                <a:cs typeface="Simplified Arabic" panose="02020603050405020304" pitchFamily="18" charset="-78"/>
                <a:sym typeface="Raleway 1"/>
              </a:rPr>
              <a:t> لن تصبحي ضحية للمطاردة الإلكترونية؟</a:t>
            </a:r>
            <a:endParaRPr lang="en-US" sz="4199" dirty="0">
              <a:solidFill>
                <a:srgbClr val="FFFFFF"/>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900244" y="1264920"/>
            <a:ext cx="16487512" cy="8359865"/>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4" name="Freeform 4"/>
          <p:cNvSpPr/>
          <p:nvPr/>
        </p:nvSpPr>
        <p:spPr>
          <a:xfrm>
            <a:off x="7088254" y="4839620"/>
            <a:ext cx="4111491" cy="4780804"/>
          </a:xfrm>
          <a:custGeom>
            <a:avLst/>
            <a:gdLst/>
            <a:ahLst/>
            <a:cxnLst/>
            <a:rect l="l" t="t" r="r" b="b"/>
            <a:pathLst>
              <a:path w="4111491" h="4780804">
                <a:moveTo>
                  <a:pt x="0" y="0"/>
                </a:moveTo>
                <a:lnTo>
                  <a:pt x="4111492" y="0"/>
                </a:lnTo>
                <a:lnTo>
                  <a:pt x="4111492" y="4780804"/>
                </a:lnTo>
                <a:lnTo>
                  <a:pt x="0" y="4780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02" y="9336519"/>
            <a:ext cx="2058203" cy="950481"/>
          </a:xfrm>
          <a:custGeom>
            <a:avLst/>
            <a:gdLst/>
            <a:ahLst/>
            <a:cxnLst/>
            <a:rect l="l" t="t" r="r" b="b"/>
            <a:pathLst>
              <a:path w="2058203" h="950481">
                <a:moveTo>
                  <a:pt x="0" y="0"/>
                </a:moveTo>
                <a:lnTo>
                  <a:pt x="2058204" y="0"/>
                </a:lnTo>
                <a:lnTo>
                  <a:pt x="2058204" y="950481"/>
                </a:lnTo>
                <a:lnTo>
                  <a:pt x="0" y="95048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5262283" y="1472821"/>
            <a:ext cx="7388423" cy="1108637"/>
          </a:xfrm>
          <a:prstGeom prst="rect">
            <a:avLst/>
          </a:prstGeom>
        </p:spPr>
        <p:txBody>
          <a:bodyPr lIns="0" tIns="0" rIns="0" bIns="0" rtlCol="0" anchor="t">
            <a:spAutoFit/>
          </a:bodyPr>
          <a:lstStyle/>
          <a:p>
            <a:pPr algn="ctr">
              <a:lnSpc>
                <a:spcPts val="4409"/>
              </a:lnSpc>
            </a:pPr>
            <a:r>
              <a:rPr lang="ar-EG"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rPr>
              <a:t>تجنبي الوقوع ضحية </a:t>
            </a:r>
          </a:p>
          <a:p>
            <a:pPr algn="ctr">
              <a:lnSpc>
                <a:spcPts val="4409"/>
              </a:lnSpc>
            </a:pPr>
            <a:r>
              <a:rPr lang="ar-EG"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rPr>
              <a:t>للمطاردة الإلكترونية</a:t>
            </a:r>
            <a:endParaRPr lang="en-US"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endParaRPr>
          </a:p>
        </p:txBody>
      </p:sp>
      <p:sp>
        <p:nvSpPr>
          <p:cNvPr id="7" name="TextBox 7"/>
          <p:cNvSpPr txBox="1"/>
          <p:nvPr/>
        </p:nvSpPr>
        <p:spPr>
          <a:xfrm>
            <a:off x="1677254" y="2714087"/>
            <a:ext cx="15416957" cy="792525"/>
          </a:xfrm>
          <a:prstGeom prst="rect">
            <a:avLst/>
          </a:prstGeom>
        </p:spPr>
        <p:txBody>
          <a:bodyPr lIns="0" tIns="0" rIns="0" bIns="0" rtlCol="0" anchor="t">
            <a:spAutoFit/>
          </a:bodyPr>
          <a:lstStyle/>
          <a:p>
            <a:pPr algn="ctr">
              <a:lnSpc>
                <a:spcPts val="6559"/>
              </a:lnSpc>
              <a:spcBef>
                <a:spcPct val="0"/>
              </a:spcBef>
            </a:pPr>
            <a:r>
              <a:rPr lang="ar-EG" sz="4099" dirty="0">
                <a:solidFill>
                  <a:srgbClr val="000000"/>
                </a:solidFill>
                <a:latin typeface="Simplified Arabic" panose="02020603050405020304" pitchFamily="18" charset="-78"/>
                <a:ea typeface="Raleway 1"/>
                <a:cs typeface="Simplified Arabic" panose="02020603050405020304" pitchFamily="18" charset="-78"/>
                <a:sym typeface="Raleway 1"/>
              </a:rPr>
              <a:t>لا تُضِيفي أي شخص لا تعرفينه شخصيًا على وسائل التواصل الاجتماعي.</a:t>
            </a:r>
            <a:endParaRPr lang="en-US" sz="4099"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900244" y="898435"/>
            <a:ext cx="16487512" cy="8359865"/>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4" name="TextBox 4"/>
          <p:cNvSpPr txBox="1"/>
          <p:nvPr/>
        </p:nvSpPr>
        <p:spPr>
          <a:xfrm>
            <a:off x="5162262" y="1374329"/>
            <a:ext cx="7388423" cy="1108637"/>
          </a:xfrm>
          <a:prstGeom prst="rect">
            <a:avLst/>
          </a:prstGeom>
        </p:spPr>
        <p:txBody>
          <a:bodyPr lIns="0" tIns="0" rIns="0" bIns="0" rtlCol="0" anchor="t">
            <a:spAutoFit/>
          </a:bodyPr>
          <a:lstStyle/>
          <a:p>
            <a:pPr algn="ctr">
              <a:lnSpc>
                <a:spcPts val="4409"/>
              </a:lnSpc>
            </a:pPr>
            <a:r>
              <a:rPr lang="ar-EG"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rPr>
              <a:t>تجنبي الوقوع ضحية </a:t>
            </a:r>
          </a:p>
          <a:p>
            <a:pPr algn="ctr">
              <a:lnSpc>
                <a:spcPts val="4409"/>
              </a:lnSpc>
            </a:pPr>
            <a:r>
              <a:rPr lang="ar-EG"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rPr>
              <a:t>للمطاردة الإلكترونية</a:t>
            </a:r>
            <a:endParaRPr lang="en-US"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endParaRPr>
          </a:p>
        </p:txBody>
      </p:sp>
      <p:sp>
        <p:nvSpPr>
          <p:cNvPr id="5" name="TextBox 5"/>
          <p:cNvSpPr txBox="1"/>
          <p:nvPr/>
        </p:nvSpPr>
        <p:spPr>
          <a:xfrm>
            <a:off x="1028700" y="2637344"/>
            <a:ext cx="16571264" cy="1342675"/>
          </a:xfrm>
          <a:prstGeom prst="rect">
            <a:avLst/>
          </a:prstGeom>
        </p:spPr>
        <p:txBody>
          <a:bodyPr lIns="0" tIns="0" rIns="0" bIns="0" rtlCol="0" anchor="t">
            <a:spAutoFit/>
          </a:bodyPr>
          <a:lstStyle/>
          <a:p>
            <a:pPr algn="ctr">
              <a:lnSpc>
                <a:spcPts val="5439"/>
              </a:lnSpc>
              <a:spcBef>
                <a:spcPct val="0"/>
              </a:spcBef>
            </a:pPr>
            <a:r>
              <a:rPr lang="ar-EG" sz="3399" dirty="0">
                <a:solidFill>
                  <a:srgbClr val="000000"/>
                </a:solidFill>
                <a:latin typeface="Simplified Arabic" panose="02020603050405020304" pitchFamily="18" charset="-78"/>
                <a:ea typeface="Raleway 1"/>
                <a:cs typeface="Simplified Arabic" panose="02020603050405020304" pitchFamily="18" charset="-78"/>
                <a:sym typeface="Raleway 1"/>
              </a:rPr>
              <a:t>ثقي بحدسك وامنعيه من التواصل فورًا عند ملاحظة أي سلوك غريب. </a:t>
            </a:r>
          </a:p>
          <a:p>
            <a:pPr algn="ctr">
              <a:lnSpc>
                <a:spcPts val="5439"/>
              </a:lnSpc>
              <a:spcBef>
                <a:spcPct val="0"/>
              </a:spcBef>
            </a:pPr>
            <a:r>
              <a:rPr lang="ar-EG" sz="3399" dirty="0">
                <a:solidFill>
                  <a:srgbClr val="000000"/>
                </a:solidFill>
                <a:latin typeface="Simplified Arabic" panose="02020603050405020304" pitchFamily="18" charset="-78"/>
                <a:ea typeface="Raleway 1"/>
                <a:cs typeface="Simplified Arabic" panose="02020603050405020304" pitchFamily="18" charset="-78"/>
                <a:sym typeface="Raleway 1"/>
              </a:rPr>
              <a:t>حذّريه من أن أي تواصل آخر سيؤدي إلى تقديمكِ بلاغًا للشرطة (ليس عليكِ تقديم بلاغ بالفعل).</a:t>
            </a:r>
            <a:endParaRPr lang="en-US" sz="3399"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
        <p:nvSpPr>
          <p:cNvPr id="6" name="Freeform 6"/>
          <p:cNvSpPr/>
          <p:nvPr/>
        </p:nvSpPr>
        <p:spPr>
          <a:xfrm>
            <a:off x="9533587" y="6172200"/>
            <a:ext cx="4987636" cy="4114800"/>
          </a:xfrm>
          <a:custGeom>
            <a:avLst/>
            <a:gdLst/>
            <a:ahLst/>
            <a:cxnLst/>
            <a:rect l="l" t="t" r="r" b="b"/>
            <a:pathLst>
              <a:path w="4987636" h="4114800">
                <a:moveTo>
                  <a:pt x="0" y="0"/>
                </a:moveTo>
                <a:lnTo>
                  <a:pt x="4987636" y="0"/>
                </a:lnTo>
                <a:lnTo>
                  <a:pt x="49876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41942"/>
            <a:ext cx="16487512" cy="8359865"/>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4" name="TextBox 4"/>
          <p:cNvSpPr txBox="1"/>
          <p:nvPr/>
        </p:nvSpPr>
        <p:spPr>
          <a:xfrm>
            <a:off x="5432995" y="1673299"/>
            <a:ext cx="7388423" cy="1108637"/>
          </a:xfrm>
          <a:prstGeom prst="rect">
            <a:avLst/>
          </a:prstGeom>
        </p:spPr>
        <p:txBody>
          <a:bodyPr lIns="0" tIns="0" rIns="0" bIns="0" rtlCol="0" anchor="t">
            <a:spAutoFit/>
          </a:bodyPr>
          <a:lstStyle/>
          <a:p>
            <a:pPr algn="ctr">
              <a:lnSpc>
                <a:spcPts val="4409"/>
              </a:lnSpc>
            </a:pPr>
            <a:r>
              <a:rPr lang="ar-EG"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rPr>
              <a:t>تجنبي الوقوع ضحية </a:t>
            </a:r>
          </a:p>
          <a:p>
            <a:pPr algn="ctr">
              <a:lnSpc>
                <a:spcPts val="4409"/>
              </a:lnSpc>
            </a:pPr>
            <a:r>
              <a:rPr lang="ar-EG"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rPr>
              <a:t>للمطاردة الإلكترونية</a:t>
            </a:r>
            <a:endParaRPr lang="en-US" sz="3150" b="1" dirty="0">
              <a:solidFill>
                <a:srgbClr val="000000"/>
              </a:solidFill>
              <a:latin typeface="Simplified Arabic" panose="02020603050405020304" pitchFamily="18" charset="-78"/>
              <a:ea typeface="Gothic A1 Heavy"/>
              <a:cs typeface="Simplified Arabic" panose="02020603050405020304" pitchFamily="18" charset="-78"/>
              <a:sym typeface="Gothic A1 Heavy"/>
            </a:endParaRPr>
          </a:p>
        </p:txBody>
      </p:sp>
      <p:sp>
        <p:nvSpPr>
          <p:cNvPr id="5" name="Freeform 5"/>
          <p:cNvSpPr/>
          <p:nvPr/>
        </p:nvSpPr>
        <p:spPr>
          <a:xfrm>
            <a:off x="10295122" y="6405124"/>
            <a:ext cx="2092776" cy="3695852"/>
          </a:xfrm>
          <a:custGeom>
            <a:avLst/>
            <a:gdLst/>
            <a:ahLst/>
            <a:cxnLst/>
            <a:rect l="l" t="t" r="r" b="b"/>
            <a:pathLst>
              <a:path w="2092776" h="3695852">
                <a:moveTo>
                  <a:pt x="0" y="0"/>
                </a:moveTo>
                <a:lnTo>
                  <a:pt x="2092776" y="0"/>
                </a:lnTo>
                <a:lnTo>
                  <a:pt x="2092776" y="3695853"/>
                </a:lnTo>
                <a:lnTo>
                  <a:pt x="0" y="36958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432995" y="5709888"/>
            <a:ext cx="2936540" cy="4391089"/>
          </a:xfrm>
          <a:custGeom>
            <a:avLst/>
            <a:gdLst/>
            <a:ahLst/>
            <a:cxnLst/>
            <a:rect l="l" t="t" r="r" b="b"/>
            <a:pathLst>
              <a:path w="2936540" h="4391089">
                <a:moveTo>
                  <a:pt x="0" y="0"/>
                </a:moveTo>
                <a:lnTo>
                  <a:pt x="2936541" y="0"/>
                </a:lnTo>
                <a:lnTo>
                  <a:pt x="2936541" y="4391089"/>
                </a:lnTo>
                <a:lnTo>
                  <a:pt x="0" y="43910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031918" y="2754387"/>
            <a:ext cx="14224163" cy="1391407"/>
          </a:xfrm>
          <a:prstGeom prst="rect">
            <a:avLst/>
          </a:prstGeom>
        </p:spPr>
        <p:txBody>
          <a:bodyPr lIns="0" tIns="0" rIns="0" bIns="0" rtlCol="0" anchor="t">
            <a:spAutoFit/>
          </a:bodyPr>
          <a:lstStyle/>
          <a:p>
            <a:pPr algn="ctr">
              <a:lnSpc>
                <a:spcPts val="5599"/>
              </a:lnSpc>
              <a:spcBef>
                <a:spcPct val="0"/>
              </a:spcBef>
            </a:pPr>
            <a:r>
              <a:rPr lang="ar-EG" sz="3499" dirty="0">
                <a:solidFill>
                  <a:srgbClr val="000000"/>
                </a:solidFill>
                <a:latin typeface="Simplified Arabic" panose="02020603050405020304" pitchFamily="18" charset="-78"/>
                <a:ea typeface="Raleway 1"/>
                <a:cs typeface="Simplified Arabic" panose="02020603050405020304" pitchFamily="18" charset="-78"/>
                <a:sym typeface="Raleway 1"/>
              </a:rPr>
              <a:t>احتفظي بجميع اتصالاتكِ كدليل. إذا كنت تشعرين بالارتياح، فأخبري أصدقاءكِ وعائلتكِ وصاحب عملكِ عن المطارد. سيساعدك هذا مستقبلًا في حال تواصل المطارد معهم.</a:t>
            </a:r>
            <a:endParaRPr lang="en-US" sz="3499"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297291"/>
            <a:ext cx="16487512" cy="8359865"/>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4" name="TextBox 4"/>
          <p:cNvSpPr txBox="1"/>
          <p:nvPr/>
        </p:nvSpPr>
        <p:spPr>
          <a:xfrm>
            <a:off x="4364975" y="1998761"/>
            <a:ext cx="8912870" cy="1108637"/>
          </a:xfrm>
          <a:prstGeom prst="rect">
            <a:avLst/>
          </a:prstGeom>
        </p:spPr>
        <p:txBody>
          <a:bodyPr lIns="0" tIns="0" rIns="0" bIns="0" rtlCol="0" anchor="t">
            <a:spAutoFit/>
          </a:bodyPr>
          <a:lstStyle/>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تجنبي الوقوع ضحية </a:t>
            </a:r>
          </a:p>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للمطاردة الإلكترونية</a:t>
            </a:r>
            <a:endParaRPr kumimoji="0" lang="en-US"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endParaRPr>
          </a:p>
        </p:txBody>
      </p:sp>
      <p:sp>
        <p:nvSpPr>
          <p:cNvPr id="5" name="Freeform 5"/>
          <p:cNvSpPr/>
          <p:nvPr/>
        </p:nvSpPr>
        <p:spPr>
          <a:xfrm>
            <a:off x="6214188" y="496434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3295667" y="3565810"/>
            <a:ext cx="11953577" cy="669926"/>
          </a:xfrm>
          <a:prstGeom prst="rect">
            <a:avLst/>
          </a:prstGeom>
        </p:spPr>
        <p:txBody>
          <a:bodyPr lIns="0" tIns="0" rIns="0" bIns="0" rtlCol="0" anchor="t">
            <a:spAutoFit/>
          </a:bodyPr>
          <a:lstStyle/>
          <a:p>
            <a:pPr algn="ctr">
              <a:lnSpc>
                <a:spcPts val="5599"/>
              </a:lnSpc>
              <a:spcBef>
                <a:spcPct val="0"/>
              </a:spcBef>
            </a:pPr>
            <a:r>
              <a:rPr lang="ar-EG" sz="3499" dirty="0">
                <a:solidFill>
                  <a:srgbClr val="000000"/>
                </a:solidFill>
                <a:latin typeface="Simplified Arabic" panose="02020603050405020304" pitchFamily="18" charset="-78"/>
                <a:ea typeface="Raleway 1"/>
                <a:cs typeface="Simplified Arabic" panose="02020603050405020304" pitchFamily="18" charset="-78"/>
                <a:sym typeface="Raleway 1"/>
              </a:rPr>
              <a:t>اتصلي بمزوِّد الخدمة واطلبي منهم إزالته.</a:t>
            </a:r>
            <a:endParaRPr lang="en-US" sz="3499"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900244" y="1197447"/>
            <a:ext cx="16487512" cy="8359865"/>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4" name="TextBox 4"/>
          <p:cNvSpPr txBox="1"/>
          <p:nvPr/>
        </p:nvSpPr>
        <p:spPr>
          <a:xfrm>
            <a:off x="5160785" y="1330607"/>
            <a:ext cx="7107957" cy="1108637"/>
          </a:xfrm>
          <a:prstGeom prst="rect">
            <a:avLst/>
          </a:prstGeom>
        </p:spPr>
        <p:txBody>
          <a:bodyPr lIns="0" tIns="0" rIns="0" bIns="0" rtlCol="0" anchor="t">
            <a:spAutoFit/>
          </a:bodyPr>
          <a:lstStyle/>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تجنبي الوقوع ضحية </a:t>
            </a:r>
          </a:p>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للمطاردة الإلكترونية</a:t>
            </a:r>
            <a:endParaRPr kumimoji="0" lang="en-US"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endParaRPr>
          </a:p>
        </p:txBody>
      </p:sp>
      <p:sp>
        <p:nvSpPr>
          <p:cNvPr id="5" name="TextBox 5"/>
          <p:cNvSpPr txBox="1"/>
          <p:nvPr/>
        </p:nvSpPr>
        <p:spPr>
          <a:xfrm>
            <a:off x="2819400" y="2384891"/>
            <a:ext cx="13553563" cy="1192634"/>
          </a:xfrm>
          <a:prstGeom prst="rect">
            <a:avLst/>
          </a:prstGeom>
        </p:spPr>
        <p:txBody>
          <a:bodyPr lIns="0" tIns="0" rIns="0" bIns="0" rtlCol="0" anchor="t">
            <a:spAutoFit/>
          </a:bodyPr>
          <a:lstStyle/>
          <a:p>
            <a:pPr algn="ctr">
              <a:lnSpc>
                <a:spcPts val="4800"/>
              </a:lnSpc>
              <a:spcBef>
                <a:spcPct val="0"/>
              </a:spcBef>
            </a:pPr>
            <a:r>
              <a:rPr lang="ar-EG" sz="3000" dirty="0">
                <a:solidFill>
                  <a:srgbClr val="000000"/>
                </a:solidFill>
                <a:latin typeface="Simplified Arabic" panose="02020603050405020304" pitchFamily="18" charset="-78"/>
                <a:ea typeface="Raleway 1"/>
                <a:cs typeface="Simplified Arabic" panose="02020603050405020304" pitchFamily="18" charset="-78"/>
                <a:sym typeface="Raleway 1"/>
              </a:rPr>
              <a:t>تحققي من إعدادات الخصوصية لديكِ. تطبيقات مثل سناب شات تتتبع موقعكِ وتشاركه مع متابعيكِ. </a:t>
            </a:r>
          </a:p>
          <a:p>
            <a:pPr algn="ctr">
              <a:lnSpc>
                <a:spcPts val="4800"/>
              </a:lnSpc>
              <a:spcBef>
                <a:spcPct val="0"/>
              </a:spcBef>
            </a:pPr>
            <a:r>
              <a:rPr lang="ar-EG" sz="3000" dirty="0">
                <a:solidFill>
                  <a:srgbClr val="000000"/>
                </a:solidFill>
                <a:latin typeface="Simplified Arabic" panose="02020603050405020304" pitchFamily="18" charset="-78"/>
                <a:ea typeface="Raleway 1"/>
                <a:cs typeface="Simplified Arabic" panose="02020603050405020304" pitchFamily="18" charset="-78"/>
                <a:sym typeface="Raleway 1"/>
              </a:rPr>
              <a:t>تأكدي من إيقاف تشغيل خاصية موقعكِ عند استخدام التطبيق.</a:t>
            </a:r>
            <a:endParaRPr lang="en-US" sz="3000"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
        <p:nvSpPr>
          <p:cNvPr id="6" name="Freeform 6"/>
          <p:cNvSpPr/>
          <p:nvPr/>
        </p:nvSpPr>
        <p:spPr>
          <a:xfrm>
            <a:off x="7672483" y="4778830"/>
            <a:ext cx="3570713" cy="5060828"/>
          </a:xfrm>
          <a:custGeom>
            <a:avLst/>
            <a:gdLst/>
            <a:ahLst/>
            <a:cxnLst/>
            <a:rect l="l" t="t" r="r" b="b"/>
            <a:pathLst>
              <a:path w="3570713" h="5060828">
                <a:moveTo>
                  <a:pt x="0" y="0"/>
                </a:moveTo>
                <a:lnTo>
                  <a:pt x="3570713" y="0"/>
                </a:lnTo>
                <a:lnTo>
                  <a:pt x="3570713" y="5060828"/>
                </a:lnTo>
                <a:lnTo>
                  <a:pt x="0" y="5060828"/>
                </a:lnTo>
                <a:lnTo>
                  <a:pt x="0" y="0"/>
                </a:lnTo>
                <a:close/>
              </a:path>
            </a:pathLst>
          </a:custGeom>
          <a:blipFill>
            <a:blip r:embed="rId2"/>
            <a:stretch>
              <a:fillRect t="-47261"/>
            </a:stretch>
          </a:blipFill>
        </p:spPr>
        <p:txBody>
          <a:bodyPr/>
          <a:lstStyle/>
          <a:p>
            <a:endParaRPr lang="en-US"/>
          </a:p>
        </p:txBody>
      </p:sp>
      <p:sp>
        <p:nvSpPr>
          <p:cNvPr id="7" name="Freeform 7"/>
          <p:cNvSpPr/>
          <p:nvPr/>
        </p:nvSpPr>
        <p:spPr>
          <a:xfrm>
            <a:off x="6978025" y="4468048"/>
            <a:ext cx="909331" cy="909331"/>
          </a:xfrm>
          <a:custGeom>
            <a:avLst/>
            <a:gdLst/>
            <a:ahLst/>
            <a:cxnLst/>
            <a:rect l="l" t="t" r="r" b="b"/>
            <a:pathLst>
              <a:path w="909331" h="909331">
                <a:moveTo>
                  <a:pt x="0" y="0"/>
                </a:moveTo>
                <a:lnTo>
                  <a:pt x="909331" y="0"/>
                </a:lnTo>
                <a:lnTo>
                  <a:pt x="909331" y="909332"/>
                </a:lnTo>
                <a:lnTo>
                  <a:pt x="0" y="909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900244" y="1501140"/>
            <a:ext cx="16487512" cy="8359865"/>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4" name="TextBox 4"/>
          <p:cNvSpPr txBox="1"/>
          <p:nvPr/>
        </p:nvSpPr>
        <p:spPr>
          <a:xfrm>
            <a:off x="5181706" y="2052697"/>
            <a:ext cx="7388423" cy="1108637"/>
          </a:xfrm>
          <a:prstGeom prst="rect">
            <a:avLst/>
          </a:prstGeom>
        </p:spPr>
        <p:txBody>
          <a:bodyPr lIns="0" tIns="0" rIns="0" bIns="0" rtlCol="0" anchor="t">
            <a:spAutoFit/>
          </a:bodyPr>
          <a:lstStyle/>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تجنبي الوقوع ضحية </a:t>
            </a:r>
          </a:p>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للمطاردة الإلكترونية</a:t>
            </a:r>
            <a:endParaRPr kumimoji="0" lang="en-US"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endParaRPr>
          </a:p>
        </p:txBody>
      </p:sp>
      <p:sp>
        <p:nvSpPr>
          <p:cNvPr id="5" name="Freeform 5"/>
          <p:cNvSpPr/>
          <p:nvPr/>
        </p:nvSpPr>
        <p:spPr>
          <a:xfrm>
            <a:off x="6648227" y="5325905"/>
            <a:ext cx="4750130" cy="4114800"/>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2960467" y="3404709"/>
            <a:ext cx="12797127" cy="1459866"/>
          </a:xfrm>
          <a:prstGeom prst="rect">
            <a:avLst/>
          </a:prstGeom>
        </p:spPr>
        <p:txBody>
          <a:bodyPr lIns="0" tIns="0" rIns="0" bIns="0" rtlCol="0" anchor="t">
            <a:spAutoFit/>
          </a:bodyPr>
          <a:lstStyle/>
          <a:p>
            <a:pPr algn="ctr">
              <a:lnSpc>
                <a:spcPts val="5919"/>
              </a:lnSpc>
              <a:spcBef>
                <a:spcPct val="0"/>
              </a:spcBef>
            </a:pPr>
            <a:r>
              <a:rPr lang="ar-EG" sz="3699" dirty="0">
                <a:solidFill>
                  <a:srgbClr val="000000"/>
                </a:solidFill>
                <a:latin typeface="Simplified Arabic" panose="02020603050405020304" pitchFamily="18" charset="-78"/>
                <a:ea typeface="Raleway 1"/>
                <a:cs typeface="Simplified Arabic" panose="02020603050405020304" pitchFamily="18" charset="-78"/>
                <a:sym typeface="Raleway 1"/>
              </a:rPr>
              <a:t>إذا كنت بصدد إنهاء علاقتكِ  بشريك حميم (خاصةً إذا كان مسيئًا)، </a:t>
            </a:r>
          </a:p>
          <a:p>
            <a:pPr algn="ctr">
              <a:lnSpc>
                <a:spcPts val="5919"/>
              </a:lnSpc>
              <a:spcBef>
                <a:spcPct val="0"/>
              </a:spcBef>
            </a:pPr>
            <a:r>
              <a:rPr lang="ar-EG" sz="3699" dirty="0">
                <a:solidFill>
                  <a:srgbClr val="000000"/>
                </a:solidFill>
                <a:latin typeface="Simplified Arabic" panose="02020603050405020304" pitchFamily="18" charset="-78"/>
                <a:ea typeface="Raleway 1"/>
                <a:cs typeface="Simplified Arabic" panose="02020603050405020304" pitchFamily="18" charset="-78"/>
                <a:sym typeface="Raleway 1"/>
              </a:rPr>
              <a:t>فقمي بإعادة تعيين جميع كلمات المرور الخاصة بكِ.</a:t>
            </a:r>
            <a:endParaRPr lang="en-US" sz="3699"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900244" y="978077"/>
            <a:ext cx="16487512" cy="8330847"/>
            <a:chOff x="0" y="0"/>
            <a:chExt cx="5490351" cy="2774177"/>
          </a:xfrm>
        </p:grpSpPr>
        <p:sp>
          <p:nvSpPr>
            <p:cNvPr id="3" name="Freeform 3"/>
            <p:cNvSpPr/>
            <p:nvPr/>
          </p:nvSpPr>
          <p:spPr>
            <a:xfrm>
              <a:off x="0" y="0"/>
              <a:ext cx="5490351" cy="2774177"/>
            </a:xfrm>
            <a:custGeom>
              <a:avLst/>
              <a:gdLst/>
              <a:ahLst/>
              <a:cxnLst/>
              <a:rect l="l" t="t" r="r" b="b"/>
              <a:pathLst>
                <a:path w="5490351" h="2774177">
                  <a:moveTo>
                    <a:pt x="0" y="0"/>
                  </a:moveTo>
                  <a:lnTo>
                    <a:pt x="5490351" y="0"/>
                  </a:lnTo>
                  <a:lnTo>
                    <a:pt x="5490351" y="2774177"/>
                  </a:lnTo>
                  <a:lnTo>
                    <a:pt x="0" y="2774177"/>
                  </a:lnTo>
                  <a:close/>
                </a:path>
              </a:pathLst>
            </a:custGeom>
            <a:solidFill>
              <a:srgbClr val="FFFFFF"/>
            </a:solidFill>
          </p:spPr>
          <p:txBody>
            <a:bodyPr/>
            <a:lstStyle/>
            <a:p>
              <a:endParaRPr lang="en-US"/>
            </a:p>
          </p:txBody>
        </p:sp>
      </p:grpSp>
      <p:sp>
        <p:nvSpPr>
          <p:cNvPr id="4" name="TextBox 4"/>
          <p:cNvSpPr txBox="1"/>
          <p:nvPr/>
        </p:nvSpPr>
        <p:spPr>
          <a:xfrm>
            <a:off x="5208882" y="1737131"/>
            <a:ext cx="7107957" cy="1108637"/>
          </a:xfrm>
          <a:prstGeom prst="rect">
            <a:avLst/>
          </a:prstGeom>
        </p:spPr>
        <p:txBody>
          <a:bodyPr lIns="0" tIns="0" rIns="0" bIns="0" rtlCol="0" anchor="t">
            <a:spAutoFit/>
          </a:bodyPr>
          <a:lstStyle/>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تجنبي الوقوع ضحية </a:t>
            </a:r>
          </a:p>
          <a:p>
            <a:pPr marL="0" marR="0" lvl="0" indent="0" algn="ctr" defTabSz="914400" rtl="0" eaLnBrk="1" fontAlgn="auto" latinLnBrk="0" hangingPunct="1">
              <a:lnSpc>
                <a:spcPts val="4409"/>
              </a:lnSpc>
              <a:spcBef>
                <a:spcPts val="0"/>
              </a:spcBef>
              <a:spcAft>
                <a:spcPts val="0"/>
              </a:spcAft>
              <a:buClrTx/>
              <a:buSzTx/>
              <a:buFontTx/>
              <a:buNone/>
              <a:tabLst/>
              <a:defRPr/>
            </a:pPr>
            <a:r>
              <a:rPr kumimoji="0" lang="ar-EG"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rPr>
              <a:t>للمطاردة الإلكترونية</a:t>
            </a:r>
            <a:endParaRPr kumimoji="0" lang="en-US" sz="3150" b="1" i="0" u="none" strike="noStrike" kern="1200" cap="none" spc="0" normalizeH="0" baseline="0" noProof="0" dirty="0">
              <a:ln>
                <a:noFill/>
              </a:ln>
              <a:solidFill>
                <a:srgbClr val="000000"/>
              </a:solidFill>
              <a:effectLst/>
              <a:uLnTx/>
              <a:uFillTx/>
              <a:latin typeface="Simplified Arabic" panose="02020603050405020304" pitchFamily="18" charset="-78"/>
              <a:ea typeface="Gothic A1 Heavy"/>
              <a:cs typeface="Simplified Arabic" panose="02020603050405020304" pitchFamily="18" charset="-78"/>
              <a:sym typeface="Gothic A1 Heavy"/>
            </a:endParaRPr>
          </a:p>
        </p:txBody>
      </p:sp>
      <p:sp>
        <p:nvSpPr>
          <p:cNvPr id="5" name="Freeform 5"/>
          <p:cNvSpPr/>
          <p:nvPr/>
        </p:nvSpPr>
        <p:spPr>
          <a:xfrm>
            <a:off x="6991621" y="5676240"/>
            <a:ext cx="4304758" cy="3318577"/>
          </a:xfrm>
          <a:custGeom>
            <a:avLst/>
            <a:gdLst/>
            <a:ahLst/>
            <a:cxnLst/>
            <a:rect l="l" t="t" r="r" b="b"/>
            <a:pathLst>
              <a:path w="4304758" h="3318577">
                <a:moveTo>
                  <a:pt x="0" y="0"/>
                </a:moveTo>
                <a:lnTo>
                  <a:pt x="4304758" y="0"/>
                </a:lnTo>
                <a:lnTo>
                  <a:pt x="4304758" y="3318577"/>
                </a:lnTo>
                <a:lnTo>
                  <a:pt x="0" y="3318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752600" y="3009900"/>
            <a:ext cx="15468321" cy="1808187"/>
          </a:xfrm>
          <a:prstGeom prst="rect">
            <a:avLst/>
          </a:prstGeom>
        </p:spPr>
        <p:txBody>
          <a:bodyPr lIns="0" tIns="0" rIns="0" bIns="0" rtlCol="0" anchor="t">
            <a:spAutoFit/>
          </a:bodyPr>
          <a:lstStyle/>
          <a:p>
            <a:pPr algn="ctr">
              <a:lnSpc>
                <a:spcPts val="4800"/>
              </a:lnSpc>
              <a:spcBef>
                <a:spcPct val="0"/>
              </a:spcBef>
            </a:pPr>
            <a:r>
              <a:rPr lang="ar-EG" sz="3000" dirty="0">
                <a:solidFill>
                  <a:srgbClr val="000000"/>
                </a:solidFill>
                <a:latin typeface="Simplified Arabic" panose="02020603050405020304" pitchFamily="18" charset="-78"/>
                <a:ea typeface="Raleway 1"/>
                <a:cs typeface="Simplified Arabic" panose="02020603050405020304" pitchFamily="18" charset="-78"/>
                <a:sym typeface="Raleway 1"/>
              </a:rPr>
              <a:t>كوني حذرة بشأن مشاركة المعلومات الشخصية عبر الإنترنت، وخاصةً الصور. في ولاية مينيسوتا، يُحظر على القاصرين (دون سن السادسة عشرة) إرسال صور لبعضهم البعض أو للبالغين. تطبق مينيسوتا قوانين صارمة للغاية بشأن المواد الإباحية للأطفال، وإذا تم القبض عليكِ وبحوزتكِ صور، فقد تُتهمين بجناية.</a:t>
            </a:r>
            <a:endParaRPr lang="en-US" sz="3000"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3161294" y="1947419"/>
            <a:ext cx="11750260" cy="2121262"/>
            <a:chOff x="0" y="0"/>
            <a:chExt cx="15667013" cy="2828349"/>
          </a:xfrm>
        </p:grpSpPr>
        <p:sp>
          <p:nvSpPr>
            <p:cNvPr id="3" name="TextBox 3"/>
            <p:cNvSpPr txBox="1"/>
            <p:nvPr/>
          </p:nvSpPr>
          <p:spPr>
            <a:xfrm>
              <a:off x="0" y="180975"/>
              <a:ext cx="15667013" cy="1846791"/>
            </a:xfrm>
            <a:prstGeom prst="rect">
              <a:avLst/>
            </a:prstGeom>
          </p:spPr>
          <p:txBody>
            <a:bodyPr lIns="0" tIns="0" rIns="0" bIns="0" rtlCol="0" anchor="t">
              <a:spAutoFit/>
            </a:bodyPr>
            <a:lstStyle/>
            <a:p>
              <a:pPr marL="0" marR="0" lvl="0" indent="0" algn="ctr" defTabSz="914400" rtl="0" eaLnBrk="1" fontAlgn="auto" latinLnBrk="0" hangingPunct="1">
                <a:lnSpc>
                  <a:spcPts val="9999"/>
                </a:lnSpc>
                <a:spcBef>
                  <a:spcPts val="0"/>
                </a:spcBef>
                <a:spcAft>
                  <a:spcPts val="0"/>
                </a:spcAft>
                <a:buClrTx/>
                <a:buSzTx/>
                <a:buFontTx/>
                <a:buNone/>
                <a:tabLst/>
                <a:defRPr/>
              </a:pPr>
              <a:r>
                <a:rPr kumimoji="0" lang="ar-EG" sz="9999" b="0" i="0" u="none" strike="noStrike" kern="1200" cap="none" spc="0" normalizeH="0" baseline="0" noProof="0" dirty="0">
                  <a:ln>
                    <a:noFill/>
                  </a:ln>
                  <a:solidFill>
                    <a:srgbClr val="030403"/>
                  </a:solidFill>
                  <a:effectLst/>
                  <a:uLnTx/>
                  <a:uFillTx/>
                  <a:latin typeface="Simplified Arabic" panose="02020603050405020304" pitchFamily="18" charset="-78"/>
                  <a:ea typeface="Argent"/>
                  <a:cs typeface="Simplified Arabic" panose="02020603050405020304" pitchFamily="18" charset="-78"/>
                  <a:sym typeface="Argent"/>
                </a:rPr>
                <a:t>ورشة العمل السادسة: مراجعة</a:t>
              </a:r>
              <a:endParaRPr kumimoji="0" lang="en-US" sz="9999" b="0" i="0" u="none" strike="noStrike" kern="1200" cap="none" spc="0" normalizeH="0" baseline="0" noProof="0" dirty="0">
                <a:ln>
                  <a:noFill/>
                </a:ln>
                <a:solidFill>
                  <a:srgbClr val="030403"/>
                </a:solidFill>
                <a:effectLst/>
                <a:uLnTx/>
                <a:uFillTx/>
                <a:latin typeface="Simplified Arabic" panose="02020603050405020304" pitchFamily="18" charset="-78"/>
                <a:ea typeface="Argent"/>
                <a:cs typeface="Simplified Arabic" panose="02020603050405020304" pitchFamily="18" charset="-78"/>
                <a:sym typeface="Argent"/>
              </a:endParaRPr>
            </a:p>
          </p:txBody>
        </p:sp>
        <p:sp>
          <p:nvSpPr>
            <p:cNvPr id="4" name="TextBox 4"/>
            <p:cNvSpPr txBox="1"/>
            <p:nvPr/>
          </p:nvSpPr>
          <p:spPr>
            <a:xfrm>
              <a:off x="3500217" y="2209224"/>
              <a:ext cx="8666580" cy="619125"/>
            </a:xfrm>
            <a:prstGeom prst="rect">
              <a:avLst/>
            </a:prstGeom>
          </p:spPr>
          <p:txBody>
            <a:bodyPr lIns="0" tIns="0" rIns="0" bIns="0" rtlCol="0" anchor="t">
              <a:spAutoFit/>
            </a:bodyPr>
            <a:lstStyle/>
            <a:p>
              <a:pPr algn="ctr">
                <a:lnSpc>
                  <a:spcPts val="3600"/>
                </a:lnSpc>
              </a:pPr>
              <a:endParaRPr/>
            </a:p>
          </p:txBody>
        </p:sp>
      </p:grpSp>
      <p:sp>
        <p:nvSpPr>
          <p:cNvPr id="5" name="Freeform 5"/>
          <p:cNvSpPr/>
          <p:nvPr/>
        </p:nvSpPr>
        <p:spPr>
          <a:xfrm>
            <a:off x="5753662" y="4919524"/>
            <a:ext cx="5813468" cy="4186374"/>
          </a:xfrm>
          <a:custGeom>
            <a:avLst/>
            <a:gdLst/>
            <a:ahLst/>
            <a:cxnLst/>
            <a:rect l="l" t="t" r="r" b="b"/>
            <a:pathLst>
              <a:path w="5813468" h="4186374">
                <a:moveTo>
                  <a:pt x="0" y="0"/>
                </a:moveTo>
                <a:lnTo>
                  <a:pt x="5813468" y="0"/>
                </a:lnTo>
                <a:lnTo>
                  <a:pt x="5813468" y="4186374"/>
                </a:lnTo>
                <a:lnTo>
                  <a:pt x="0" y="4186374"/>
                </a:lnTo>
                <a:lnTo>
                  <a:pt x="0" y="0"/>
                </a:lnTo>
                <a:close/>
              </a:path>
            </a:pathLst>
          </a:custGeom>
          <a:blipFill>
            <a:blip r:embed="rId2"/>
            <a:stretch>
              <a:fillRect t="-19433" b="-19433"/>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TextBox 2"/>
          <p:cNvSpPr txBox="1"/>
          <p:nvPr/>
        </p:nvSpPr>
        <p:spPr>
          <a:xfrm>
            <a:off x="3008089" y="3273799"/>
            <a:ext cx="12271822" cy="1192634"/>
          </a:xfrm>
          <a:prstGeom prst="rect">
            <a:avLst/>
          </a:prstGeom>
        </p:spPr>
        <p:txBody>
          <a:bodyPr lIns="0" tIns="0" rIns="0" bIns="0" rtlCol="0" anchor="t">
            <a:spAutoFit/>
          </a:bodyPr>
          <a:lstStyle/>
          <a:p>
            <a:pPr algn="ctr">
              <a:lnSpc>
                <a:spcPts val="9750"/>
              </a:lnSpc>
            </a:pPr>
            <a:r>
              <a:rPr lang="ar-EG" sz="6500" dirty="0">
                <a:solidFill>
                  <a:srgbClr val="FFFFFF"/>
                </a:solidFill>
                <a:latin typeface="Simplified Arabic" panose="02020603050405020304" pitchFamily="18" charset="-78"/>
                <a:ea typeface="Lato"/>
                <a:cs typeface="Simplified Arabic" panose="02020603050405020304" pitchFamily="18" charset="-78"/>
                <a:sym typeface="Lato"/>
              </a:rPr>
              <a:t>ما هو أحد الأمثلة على المطاردة الإلكترونية؟</a:t>
            </a:r>
            <a:endParaRPr lang="en-US" sz="6500" dirty="0">
              <a:solidFill>
                <a:srgbClr val="FFFFFF"/>
              </a:solidFill>
              <a:latin typeface="Simplified Arabic" panose="02020603050405020304" pitchFamily="18" charset="-78"/>
              <a:ea typeface="Lato"/>
              <a:cs typeface="Simplified Arabic" panose="02020603050405020304" pitchFamily="18" charset="-78"/>
              <a:sym typeface="Lato"/>
            </a:endParaRPr>
          </a:p>
        </p:txBody>
      </p:sp>
      <p:sp>
        <p:nvSpPr>
          <p:cNvPr id="3" name="Freeform 3"/>
          <p:cNvSpPr/>
          <p:nvPr/>
        </p:nvSpPr>
        <p:spPr>
          <a:xfrm>
            <a:off x="280046" y="8742292"/>
            <a:ext cx="2919260" cy="1348119"/>
          </a:xfrm>
          <a:custGeom>
            <a:avLst/>
            <a:gdLst/>
            <a:ahLst/>
            <a:cxnLst/>
            <a:rect l="l" t="t" r="r" b="b"/>
            <a:pathLst>
              <a:path w="2919260" h="1348119">
                <a:moveTo>
                  <a:pt x="0" y="0"/>
                </a:moveTo>
                <a:lnTo>
                  <a:pt x="2919260" y="0"/>
                </a:lnTo>
                <a:lnTo>
                  <a:pt x="2919260" y="1348119"/>
                </a:lnTo>
                <a:lnTo>
                  <a:pt x="0" y="134811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3657600" y="2057400"/>
            <a:ext cx="10972800" cy="61721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TextBox 2"/>
          <p:cNvSpPr txBox="1"/>
          <p:nvPr/>
        </p:nvSpPr>
        <p:spPr>
          <a:xfrm>
            <a:off x="3008089" y="3273799"/>
            <a:ext cx="12271822" cy="2449388"/>
          </a:xfrm>
          <a:prstGeom prst="rect">
            <a:avLst/>
          </a:prstGeom>
        </p:spPr>
        <p:txBody>
          <a:bodyPr lIns="0" tIns="0" rIns="0" bIns="0" rtlCol="0" anchor="t">
            <a:spAutoFit/>
          </a:bodyPr>
          <a:lstStyle/>
          <a:p>
            <a:pPr algn="ctr">
              <a:lnSpc>
                <a:spcPts val="9750"/>
              </a:lnSpc>
            </a:pPr>
            <a:r>
              <a:rPr lang="ar-EG" sz="6500" dirty="0">
                <a:solidFill>
                  <a:srgbClr val="FFFFFF"/>
                </a:solidFill>
                <a:latin typeface="Simplified Arabic" panose="02020603050405020304" pitchFamily="18" charset="-78"/>
                <a:ea typeface="Lato"/>
                <a:cs typeface="Simplified Arabic" panose="02020603050405020304" pitchFamily="18" charset="-78"/>
                <a:sym typeface="Lato"/>
              </a:rPr>
              <a:t>ما هي إحدى الطرق لتجنب الوقوع ضحية للمطاردة الإلكترونية؟ </a:t>
            </a:r>
            <a:endParaRPr lang="en-US" sz="6500" dirty="0">
              <a:solidFill>
                <a:srgbClr val="FFFFFF"/>
              </a:solidFill>
              <a:latin typeface="Simplified Arabic" panose="02020603050405020304" pitchFamily="18" charset="-78"/>
              <a:ea typeface="Lato"/>
              <a:cs typeface="Simplified Arabic" panose="02020603050405020304" pitchFamily="18" charset="-78"/>
              <a:sym typeface="Lato"/>
            </a:endParaRPr>
          </a:p>
        </p:txBody>
      </p:sp>
      <p:sp>
        <p:nvSpPr>
          <p:cNvPr id="3" name="Freeform 3"/>
          <p:cNvSpPr/>
          <p:nvPr/>
        </p:nvSpPr>
        <p:spPr>
          <a:xfrm>
            <a:off x="470275"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TextBox 2"/>
          <p:cNvSpPr txBox="1"/>
          <p:nvPr/>
        </p:nvSpPr>
        <p:spPr>
          <a:xfrm>
            <a:off x="3008089" y="3273799"/>
            <a:ext cx="12271822" cy="2449388"/>
          </a:xfrm>
          <a:prstGeom prst="rect">
            <a:avLst/>
          </a:prstGeom>
        </p:spPr>
        <p:txBody>
          <a:bodyPr lIns="0" tIns="0" rIns="0" bIns="0" rtlCol="0" anchor="t">
            <a:spAutoFit/>
          </a:bodyPr>
          <a:lstStyle/>
          <a:p>
            <a:pPr marL="0" marR="0" lvl="0" indent="0" algn="ctr" defTabSz="914400" rtl="0" eaLnBrk="1" fontAlgn="auto" latinLnBrk="0" hangingPunct="1">
              <a:lnSpc>
                <a:spcPts val="9750"/>
              </a:lnSpc>
              <a:spcBef>
                <a:spcPts val="0"/>
              </a:spcBef>
              <a:spcAft>
                <a:spcPts val="0"/>
              </a:spcAft>
              <a:buClrTx/>
              <a:buSzTx/>
              <a:buFontTx/>
              <a:buNone/>
              <a:tabLst/>
              <a:defRPr/>
            </a:pPr>
            <a:r>
              <a:rPr kumimoji="0" lang="ar-EG" sz="6500" b="0" i="0" u="none" strike="noStrike" kern="1200" cap="none" spc="0" normalizeH="0" baseline="0" noProof="0" dirty="0">
                <a:ln>
                  <a:noFill/>
                </a:ln>
                <a:solidFill>
                  <a:srgbClr val="FFFFFF"/>
                </a:solidFill>
                <a:effectLst/>
                <a:uLnTx/>
                <a:uFillTx/>
                <a:latin typeface="Simplified Arabic" panose="02020603050405020304" pitchFamily="18" charset="-78"/>
                <a:ea typeface="Lato"/>
                <a:cs typeface="Simplified Arabic" panose="02020603050405020304" pitchFamily="18" charset="-78"/>
                <a:sym typeface="Lato"/>
              </a:rPr>
              <a:t>ما الذي قد يدفع شخصًا ما إلى مضايقة الآخرين عبر الإنترنت؟</a:t>
            </a:r>
            <a:endParaRPr kumimoji="0" lang="en-US" sz="6500" b="0" i="0" u="none" strike="noStrike" kern="1200" cap="none" spc="0" normalizeH="0" baseline="0" noProof="0" dirty="0">
              <a:ln>
                <a:noFill/>
              </a:ln>
              <a:solidFill>
                <a:srgbClr val="FFFFFF"/>
              </a:solidFill>
              <a:effectLst/>
              <a:uLnTx/>
              <a:uFillTx/>
              <a:latin typeface="Simplified Arabic" panose="02020603050405020304" pitchFamily="18" charset="-78"/>
              <a:ea typeface="Lato"/>
              <a:cs typeface="Simplified Arabic" panose="02020603050405020304" pitchFamily="18" charset="-78"/>
              <a:sym typeface="Lato"/>
            </a:endParaRPr>
          </a:p>
        </p:txBody>
      </p:sp>
      <p:sp>
        <p:nvSpPr>
          <p:cNvPr id="3" name="Freeform 3"/>
          <p:cNvSpPr/>
          <p:nvPr/>
        </p:nvSpPr>
        <p:spPr>
          <a:xfrm>
            <a:off x="353211" y="8727659"/>
            <a:ext cx="2919260" cy="1348119"/>
          </a:xfrm>
          <a:custGeom>
            <a:avLst/>
            <a:gdLst/>
            <a:ahLst/>
            <a:cxnLst/>
            <a:rect l="l" t="t" r="r" b="b"/>
            <a:pathLst>
              <a:path w="2919260" h="1348119">
                <a:moveTo>
                  <a:pt x="0" y="0"/>
                </a:moveTo>
                <a:lnTo>
                  <a:pt x="2919260" y="0"/>
                </a:lnTo>
                <a:lnTo>
                  <a:pt x="2919260" y="1348119"/>
                </a:lnTo>
                <a:lnTo>
                  <a:pt x="0" y="134811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TextBox 2"/>
          <p:cNvSpPr txBox="1"/>
          <p:nvPr/>
        </p:nvSpPr>
        <p:spPr>
          <a:xfrm>
            <a:off x="1208209" y="1108519"/>
            <a:ext cx="15871581" cy="1231106"/>
          </a:xfrm>
          <a:prstGeom prst="rect">
            <a:avLst/>
          </a:prstGeom>
        </p:spPr>
        <p:txBody>
          <a:bodyPr lIns="0" tIns="0" rIns="0" bIns="0" rtlCol="0" anchor="t">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40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خصصي بعض الوقت للإجابة على الأسئلة التالية. لن يتم تقييمها، فلا تقلقي بشأن الحصول</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40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على الإجابة الصحيحة.</a:t>
            </a:r>
          </a:p>
        </p:txBody>
      </p:sp>
      <p:sp>
        <p:nvSpPr>
          <p:cNvPr id="3" name="TextBox 3"/>
          <p:cNvSpPr txBox="1"/>
          <p:nvPr/>
        </p:nvSpPr>
        <p:spPr>
          <a:xfrm>
            <a:off x="2458786" y="3717776"/>
            <a:ext cx="13370429" cy="3427861"/>
          </a:xfrm>
          <a:prstGeom prst="rect">
            <a:avLst/>
          </a:prstGeom>
        </p:spPr>
        <p:txBody>
          <a:bodyPr lIns="0" tIns="0" rIns="0" bIns="0" rtlCol="0" anchor="t">
            <a:spAutoFit/>
          </a:bodyPr>
          <a:lstStyle/>
          <a:p>
            <a:pPr algn="ctr">
              <a:lnSpc>
                <a:spcPts val="5400"/>
              </a:lnSpc>
            </a:pPr>
            <a:r>
              <a:rPr lang="ar-EG" sz="3600" dirty="0">
                <a:solidFill>
                  <a:srgbClr val="FFFFFF"/>
                </a:solidFill>
                <a:latin typeface="Simplified Arabic" panose="02020603050405020304" pitchFamily="18" charset="-78"/>
                <a:ea typeface="Lato"/>
                <a:cs typeface="Simplified Arabic" panose="02020603050405020304" pitchFamily="18" charset="-78"/>
                <a:sym typeface="Lato"/>
              </a:rPr>
              <a:t>ما هو أحد الأمثلة على المطاردة الإلكترونية؟</a:t>
            </a:r>
          </a:p>
          <a:p>
            <a:pPr algn="ctr">
              <a:lnSpc>
                <a:spcPts val="5400"/>
              </a:lnSpc>
            </a:pPr>
            <a:endParaRPr lang="en-US" sz="3600" dirty="0">
              <a:solidFill>
                <a:srgbClr val="FFFFFF"/>
              </a:solidFill>
              <a:latin typeface="Lato"/>
              <a:ea typeface="Lato"/>
              <a:cs typeface="Lato"/>
              <a:sym typeface="Lato"/>
            </a:endParaRPr>
          </a:p>
          <a:p>
            <a:pPr algn="ctr">
              <a:lnSpc>
                <a:spcPts val="5400"/>
              </a:lnSpc>
            </a:pPr>
            <a:r>
              <a:rPr lang="ar-EG" sz="3600" dirty="0">
                <a:solidFill>
                  <a:srgbClr val="FFFFFF"/>
                </a:solidFill>
                <a:latin typeface="Simplified Arabic" panose="02020603050405020304" pitchFamily="18" charset="-78"/>
                <a:ea typeface="Lato"/>
                <a:cs typeface="Simplified Arabic" panose="02020603050405020304" pitchFamily="18" charset="-78"/>
                <a:sym typeface="Lato"/>
              </a:rPr>
              <a:t>كيف تتجنبي الوقوع ضحيةً للمطاردة الإلكترونية؟</a:t>
            </a:r>
          </a:p>
          <a:p>
            <a:pPr algn="ctr">
              <a:lnSpc>
                <a:spcPts val="5400"/>
              </a:lnSpc>
            </a:pPr>
            <a:endParaRPr lang="en-US" sz="3600" dirty="0">
              <a:solidFill>
                <a:srgbClr val="FFFFFF"/>
              </a:solidFill>
              <a:latin typeface="Lato"/>
              <a:ea typeface="Lato"/>
              <a:cs typeface="Lato"/>
              <a:sym typeface="Lato"/>
            </a:endParaRPr>
          </a:p>
          <a:p>
            <a:pPr algn="ctr">
              <a:lnSpc>
                <a:spcPts val="5400"/>
              </a:lnSpc>
            </a:pPr>
            <a:r>
              <a:rPr lang="ar-EG" sz="3600" dirty="0">
                <a:solidFill>
                  <a:srgbClr val="FFFFFF"/>
                </a:solidFill>
                <a:latin typeface="Simplified Arabic" panose="02020603050405020304" pitchFamily="18" charset="-78"/>
                <a:ea typeface="Lato"/>
                <a:cs typeface="Simplified Arabic" panose="02020603050405020304" pitchFamily="18" charset="-78"/>
                <a:sym typeface="Lato"/>
              </a:rPr>
              <a:t>ما الذي قد يدفع شخصًا ما إلى مضايقة الآخرين عبر الإنترنت؟</a:t>
            </a:r>
            <a:endParaRPr lang="en-US" sz="3600" dirty="0">
              <a:solidFill>
                <a:srgbClr val="FFFFFF"/>
              </a:solidFill>
              <a:latin typeface="Simplified Arabic" panose="02020603050405020304" pitchFamily="18" charset="-78"/>
              <a:ea typeface="Lato"/>
              <a:cs typeface="Simplified Arabic" panose="02020603050405020304" pitchFamily="18" charset="-78"/>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1180972" y="945728"/>
            <a:ext cx="15926057" cy="1882170"/>
          </a:xfrm>
          <a:custGeom>
            <a:avLst/>
            <a:gdLst/>
            <a:ahLst/>
            <a:cxnLst/>
            <a:rect l="l" t="t" r="r" b="b"/>
            <a:pathLst>
              <a:path w="15926057" h="1882170">
                <a:moveTo>
                  <a:pt x="0" y="0"/>
                </a:moveTo>
                <a:lnTo>
                  <a:pt x="15926056" y="0"/>
                </a:lnTo>
                <a:lnTo>
                  <a:pt x="15926056" y="1882170"/>
                </a:lnTo>
                <a:lnTo>
                  <a:pt x="0" y="1882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867142" y="5643018"/>
            <a:ext cx="6119051" cy="3962086"/>
          </a:xfrm>
          <a:custGeom>
            <a:avLst/>
            <a:gdLst/>
            <a:ahLst/>
            <a:cxnLst/>
            <a:rect l="l" t="t" r="r" b="b"/>
            <a:pathLst>
              <a:path w="6119051" h="3962086">
                <a:moveTo>
                  <a:pt x="0" y="0"/>
                </a:moveTo>
                <a:lnTo>
                  <a:pt x="6119051" y="0"/>
                </a:lnTo>
                <a:lnTo>
                  <a:pt x="6119051" y="3962086"/>
                </a:lnTo>
                <a:lnTo>
                  <a:pt x="0" y="3962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50779"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2820024" y="1342618"/>
            <a:ext cx="13307205" cy="505908"/>
          </a:xfrm>
          <a:prstGeom prst="rect">
            <a:avLst/>
          </a:prstGeom>
        </p:spPr>
        <p:txBody>
          <a:bodyPr lIns="0" tIns="0" rIns="0" bIns="0" rtlCol="0" anchor="t">
            <a:spAutoFit/>
          </a:bodyPr>
          <a:lstStyle/>
          <a:p>
            <a:pPr algn="ctr">
              <a:lnSpc>
                <a:spcPts val="4059"/>
              </a:lnSpc>
              <a:spcBef>
                <a:spcPct val="0"/>
              </a:spcBef>
            </a:pPr>
            <a:r>
              <a:rPr lang="ar-EG" sz="2899" b="1" dirty="0">
                <a:solidFill>
                  <a:srgbClr val="000000"/>
                </a:solidFill>
                <a:latin typeface="Simplified Arabic" panose="02020603050405020304" pitchFamily="18" charset="-78"/>
                <a:ea typeface="Raleway 1 Bold"/>
                <a:cs typeface="Simplified Arabic" panose="02020603050405020304" pitchFamily="18" charset="-78"/>
                <a:sym typeface="Raleway 1 Bold"/>
              </a:rPr>
              <a:t>المطاردة الإلكترونية: </a:t>
            </a:r>
            <a:r>
              <a:rPr lang="ar-EG" sz="2899" dirty="0">
                <a:solidFill>
                  <a:srgbClr val="000000"/>
                </a:solidFill>
                <a:latin typeface="Simplified Arabic" panose="02020603050405020304" pitchFamily="18" charset="-78"/>
                <a:ea typeface="Raleway 1 Bold"/>
                <a:cs typeface="Simplified Arabic" panose="02020603050405020304" pitchFamily="18" charset="-78"/>
                <a:sym typeface="Raleway 1 Bold"/>
              </a:rPr>
              <a:t>مصطلح عام للتحرش عبر الإنترنت والذي يمكن أن يأخذ أشكالاً عديدة.</a:t>
            </a:r>
            <a:endParaRPr lang="en-US" sz="2899"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
        <p:nvSpPr>
          <p:cNvPr id="6" name="TextBox 6"/>
          <p:cNvSpPr txBox="1"/>
          <p:nvPr/>
        </p:nvSpPr>
        <p:spPr>
          <a:xfrm>
            <a:off x="1421672" y="3143250"/>
            <a:ext cx="15444655" cy="1590179"/>
          </a:xfrm>
          <a:prstGeom prst="rect">
            <a:avLst/>
          </a:prstGeom>
        </p:spPr>
        <p:txBody>
          <a:bodyPr lIns="0" tIns="0" rIns="0" bIns="0" rtlCol="0" anchor="t">
            <a:spAutoFit/>
          </a:bodyPr>
          <a:lstStyle/>
          <a:p>
            <a:pPr algn="ctr">
              <a:lnSpc>
                <a:spcPts val="6399"/>
              </a:lnSpc>
              <a:spcBef>
                <a:spcPct val="0"/>
              </a:spcBef>
            </a:pPr>
            <a:r>
              <a:rPr lang="ar-EG" sz="3999" dirty="0">
                <a:solidFill>
                  <a:srgbClr val="FFFFFF"/>
                </a:solidFill>
                <a:latin typeface="Simplified Arabic" panose="02020603050405020304" pitchFamily="18" charset="-78"/>
                <a:ea typeface="Raleway 1"/>
                <a:cs typeface="Simplified Arabic" panose="02020603050405020304" pitchFamily="18" charset="-78"/>
                <a:sym typeface="Raleway 1"/>
              </a:rPr>
              <a:t>في بعض الأحيان يترك الأفراد شريكهم </a:t>
            </a:r>
          </a:p>
          <a:p>
            <a:pPr algn="ctr">
              <a:lnSpc>
                <a:spcPts val="6399"/>
              </a:lnSpc>
              <a:spcBef>
                <a:spcPct val="0"/>
              </a:spcBef>
            </a:pPr>
            <a:r>
              <a:rPr lang="ar-EG" sz="3999" dirty="0">
                <a:solidFill>
                  <a:srgbClr val="FFFFFF"/>
                </a:solidFill>
                <a:latin typeface="Simplified Arabic" panose="02020603050405020304" pitchFamily="18" charset="-78"/>
                <a:ea typeface="Raleway 1"/>
                <a:cs typeface="Simplified Arabic" panose="02020603050405020304" pitchFamily="18" charset="-78"/>
                <a:sym typeface="Raleway 1"/>
              </a:rPr>
              <a:t>ويظلون يتعرضون للإساءة في شكل المطاردة الإلكترونية.</a:t>
            </a:r>
            <a:endParaRPr lang="en-US" sz="3999" dirty="0">
              <a:solidFill>
                <a:srgbClr val="FFFFFF"/>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4029095" y="776528"/>
            <a:ext cx="10362307" cy="1593205"/>
          </a:xfrm>
          <a:custGeom>
            <a:avLst/>
            <a:gdLst/>
            <a:ahLst/>
            <a:cxnLst/>
            <a:rect l="l" t="t" r="r" b="b"/>
            <a:pathLst>
              <a:path w="10362307" h="1593205">
                <a:moveTo>
                  <a:pt x="0" y="0"/>
                </a:moveTo>
                <a:lnTo>
                  <a:pt x="10362307" y="0"/>
                </a:lnTo>
                <a:lnTo>
                  <a:pt x="10362307" y="1593205"/>
                </a:lnTo>
                <a:lnTo>
                  <a:pt x="0" y="15932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325200" y="5288654"/>
            <a:ext cx="5770097" cy="4998346"/>
          </a:xfrm>
          <a:custGeom>
            <a:avLst/>
            <a:gdLst/>
            <a:ahLst/>
            <a:cxnLst/>
            <a:rect l="l" t="t" r="r" b="b"/>
            <a:pathLst>
              <a:path w="5770097" h="4998346">
                <a:moveTo>
                  <a:pt x="0" y="0"/>
                </a:moveTo>
                <a:lnTo>
                  <a:pt x="5770097" y="0"/>
                </a:lnTo>
                <a:lnTo>
                  <a:pt x="5770097" y="4998346"/>
                </a:lnTo>
                <a:lnTo>
                  <a:pt x="0" y="4998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a:off x="441009"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3921799" y="1210364"/>
            <a:ext cx="9661184" cy="639808"/>
          </a:xfrm>
          <a:prstGeom prst="rect">
            <a:avLst/>
          </a:prstGeom>
        </p:spPr>
        <p:txBody>
          <a:bodyPr lIns="0" tIns="0" rIns="0" bIns="0" rtlCol="0" anchor="t">
            <a:spAutoFit/>
          </a:bodyPr>
          <a:lstStyle/>
          <a:p>
            <a:pPr algn="ctr">
              <a:lnSpc>
                <a:spcPts val="5159"/>
              </a:lnSpc>
              <a:spcBef>
                <a:spcPct val="0"/>
              </a:spcBef>
            </a:pPr>
            <a:r>
              <a:rPr lang="ar-EG"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rPr>
              <a:t>علامات المطاردة الإلكترونية</a:t>
            </a:r>
            <a:endParaRPr lang="en-US"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6" name="TextBox 6"/>
          <p:cNvSpPr txBox="1"/>
          <p:nvPr/>
        </p:nvSpPr>
        <p:spPr>
          <a:xfrm>
            <a:off x="1656973" y="3148884"/>
            <a:ext cx="15106551" cy="729046"/>
          </a:xfrm>
          <a:prstGeom prst="rect">
            <a:avLst/>
          </a:prstGeom>
        </p:spPr>
        <p:txBody>
          <a:bodyPr lIns="0" tIns="0" rIns="0" bIns="0" rtlCol="0" anchor="t">
            <a:spAutoFit/>
          </a:bodyPr>
          <a:lstStyle/>
          <a:p>
            <a:pPr algn="ctr">
              <a:lnSpc>
                <a:spcPts val="5879"/>
              </a:lnSpc>
              <a:spcBef>
                <a:spcPct val="0"/>
              </a:spcBef>
            </a:pPr>
            <a:r>
              <a:rPr lang="ar-EG" sz="4199" dirty="0">
                <a:solidFill>
                  <a:srgbClr val="FFFFFF"/>
                </a:solidFill>
                <a:latin typeface="Simplified Arabic" panose="02020603050405020304" pitchFamily="18" charset="-78"/>
                <a:ea typeface="Raleway 1"/>
                <a:cs typeface="Simplified Arabic" panose="02020603050405020304" pitchFamily="18" charset="-78"/>
                <a:sym typeface="Raleway 1"/>
              </a:rPr>
              <a:t>قد يرسل شريككِ السابق رسائل إلى أصدقائكِ ويقول أشياء دنيئة، أو مؤذية عنك.</a:t>
            </a:r>
            <a:endParaRPr lang="en-US" sz="4199" dirty="0">
              <a:solidFill>
                <a:srgbClr val="FFFFFF"/>
              </a:solidFill>
              <a:latin typeface="Simplified Arabic" panose="02020603050405020304" pitchFamily="18" charset="-78"/>
              <a:ea typeface="Raleway 1"/>
              <a:cs typeface="Simplified Arabic" panose="02020603050405020304" pitchFamily="18" charset="-78"/>
              <a:sym typeface="Raleway 1"/>
            </a:endParaRPr>
          </a:p>
        </p:txBody>
      </p:sp>
      <p:pic>
        <p:nvPicPr>
          <p:cNvPr id="8" name="Picture 7">
            <a:extLst>
              <a:ext uri="{FF2B5EF4-FFF2-40B4-BE49-F238E27FC236}">
                <a16:creationId xmlns:a16="http://schemas.microsoft.com/office/drawing/2014/main" id="{8649C5C2-7E32-4F2F-832D-D6D73809A3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4305300"/>
            <a:ext cx="5943600" cy="59817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3962035" y="572692"/>
            <a:ext cx="10685819" cy="1642945"/>
          </a:xfrm>
          <a:custGeom>
            <a:avLst/>
            <a:gdLst/>
            <a:ahLst/>
            <a:cxnLst/>
            <a:rect l="l" t="t" r="r" b="b"/>
            <a:pathLst>
              <a:path w="10685819" h="1642945">
                <a:moveTo>
                  <a:pt x="0" y="0"/>
                </a:moveTo>
                <a:lnTo>
                  <a:pt x="10685818" y="0"/>
                </a:lnTo>
                <a:lnTo>
                  <a:pt x="10685818" y="1642944"/>
                </a:lnTo>
                <a:lnTo>
                  <a:pt x="0" y="16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340568" y="5415085"/>
            <a:ext cx="5928753" cy="4424332"/>
          </a:xfrm>
          <a:custGeom>
            <a:avLst/>
            <a:gdLst/>
            <a:ahLst/>
            <a:cxnLst/>
            <a:rect l="l" t="t" r="r" b="b"/>
            <a:pathLst>
              <a:path w="5928753" h="4424332">
                <a:moveTo>
                  <a:pt x="0" y="0"/>
                </a:moveTo>
                <a:lnTo>
                  <a:pt x="5928752" y="0"/>
                </a:lnTo>
                <a:lnTo>
                  <a:pt x="5928752" y="4424332"/>
                </a:lnTo>
                <a:lnTo>
                  <a:pt x="0" y="4424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65413" y="8584241"/>
            <a:ext cx="2919260" cy="1348119"/>
          </a:xfrm>
          <a:custGeom>
            <a:avLst/>
            <a:gdLst/>
            <a:ahLst/>
            <a:cxnLst/>
            <a:rect l="l" t="t" r="r" b="b"/>
            <a:pathLst>
              <a:path w="2919260" h="1348119">
                <a:moveTo>
                  <a:pt x="0" y="0"/>
                </a:moveTo>
                <a:lnTo>
                  <a:pt x="2919259" y="0"/>
                </a:lnTo>
                <a:lnTo>
                  <a:pt x="2919259" y="1348118"/>
                </a:lnTo>
                <a:lnTo>
                  <a:pt x="0" y="1348118"/>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4163215" y="1111870"/>
            <a:ext cx="9661184" cy="639808"/>
          </a:xfrm>
          <a:prstGeom prst="rect">
            <a:avLst/>
          </a:prstGeom>
        </p:spPr>
        <p:txBody>
          <a:bodyPr lIns="0" tIns="0" rIns="0" bIns="0" rtlCol="0" anchor="t">
            <a:spAutoFit/>
          </a:bodyPr>
          <a:lstStyle/>
          <a:p>
            <a:pPr algn="ctr">
              <a:lnSpc>
                <a:spcPts val="5159"/>
              </a:lnSpc>
              <a:spcBef>
                <a:spcPct val="0"/>
              </a:spcBef>
            </a:pPr>
            <a:r>
              <a:rPr lang="ar-EG"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rPr>
              <a:t>علامات المطاردة الإلكترونية</a:t>
            </a:r>
            <a:endParaRPr lang="en-US"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6" name="TextBox 6"/>
          <p:cNvSpPr txBox="1"/>
          <p:nvPr/>
        </p:nvSpPr>
        <p:spPr>
          <a:xfrm>
            <a:off x="2945445" y="2970262"/>
            <a:ext cx="13403162" cy="692497"/>
          </a:xfrm>
          <a:prstGeom prst="rect">
            <a:avLst/>
          </a:prstGeom>
        </p:spPr>
        <p:txBody>
          <a:bodyPr lIns="0" tIns="0" rIns="0" bIns="0" rtlCol="0" anchor="t">
            <a:spAutoFit/>
          </a:bodyPr>
          <a:lstStyle/>
          <a:p>
            <a:pPr algn="ctr">
              <a:lnSpc>
                <a:spcPts val="5599"/>
              </a:lnSpc>
              <a:spcBef>
                <a:spcPct val="0"/>
              </a:spcBef>
            </a:pPr>
            <a:r>
              <a:rPr lang="ar-EG" sz="3999" dirty="0">
                <a:solidFill>
                  <a:srgbClr val="FFFFFE"/>
                </a:solidFill>
                <a:latin typeface="Simplified Arabic" panose="02020603050405020304" pitchFamily="18" charset="-78"/>
                <a:ea typeface="Raleway 1"/>
                <a:cs typeface="Simplified Arabic" panose="02020603050405020304" pitchFamily="18" charset="-78"/>
                <a:sym typeface="Raleway 1"/>
              </a:rPr>
              <a:t>قد يهددون بإيذائكِ، أو إيذاء الأشخاص الذين تهتمين بأمرهم.</a:t>
            </a:r>
            <a:endParaRPr lang="en-US" sz="3999" dirty="0">
              <a:solidFill>
                <a:srgbClr val="FFFFFE"/>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3841327" y="1028700"/>
            <a:ext cx="10685819" cy="1642945"/>
          </a:xfrm>
          <a:custGeom>
            <a:avLst/>
            <a:gdLst/>
            <a:ahLst/>
            <a:cxnLst/>
            <a:rect l="l" t="t" r="r" b="b"/>
            <a:pathLst>
              <a:path w="10685819" h="1642945">
                <a:moveTo>
                  <a:pt x="0" y="0"/>
                </a:moveTo>
                <a:lnTo>
                  <a:pt x="10685818" y="0"/>
                </a:lnTo>
                <a:lnTo>
                  <a:pt x="10685818" y="1642945"/>
                </a:lnTo>
                <a:lnTo>
                  <a:pt x="0" y="1642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055240" y="5089737"/>
            <a:ext cx="5055461" cy="5110828"/>
          </a:xfrm>
          <a:custGeom>
            <a:avLst/>
            <a:gdLst/>
            <a:ahLst/>
            <a:cxnLst/>
            <a:rect l="l" t="t" r="r" b="b"/>
            <a:pathLst>
              <a:path w="5055461" h="5110828">
                <a:moveTo>
                  <a:pt x="0" y="0"/>
                </a:moveTo>
                <a:lnTo>
                  <a:pt x="5055461" y="0"/>
                </a:lnTo>
                <a:lnTo>
                  <a:pt x="5055461" y="5110828"/>
                </a:lnTo>
                <a:lnTo>
                  <a:pt x="0" y="5110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8348" y="8852446"/>
            <a:ext cx="2919260" cy="1348119"/>
          </a:xfrm>
          <a:custGeom>
            <a:avLst/>
            <a:gdLst/>
            <a:ahLst/>
            <a:cxnLst/>
            <a:rect l="l" t="t" r="r" b="b"/>
            <a:pathLst>
              <a:path w="2919260" h="1348119">
                <a:moveTo>
                  <a:pt x="0" y="0"/>
                </a:moveTo>
                <a:lnTo>
                  <a:pt x="2919260" y="0"/>
                </a:lnTo>
                <a:lnTo>
                  <a:pt x="2919260" y="1348119"/>
                </a:lnTo>
                <a:lnTo>
                  <a:pt x="0" y="1348119"/>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4029095" y="1487406"/>
            <a:ext cx="9661184" cy="639808"/>
          </a:xfrm>
          <a:prstGeom prst="rect">
            <a:avLst/>
          </a:prstGeom>
        </p:spPr>
        <p:txBody>
          <a:bodyPr lIns="0" tIns="0" rIns="0" bIns="0" rtlCol="0" anchor="t">
            <a:spAutoFit/>
          </a:bodyPr>
          <a:lstStyle/>
          <a:p>
            <a:pPr algn="ctr">
              <a:lnSpc>
                <a:spcPts val="5159"/>
              </a:lnSpc>
              <a:spcBef>
                <a:spcPct val="0"/>
              </a:spcBef>
            </a:pPr>
            <a:r>
              <a:rPr lang="ar-EG"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rPr>
              <a:t>علامات المطاردة الإلكترونية</a:t>
            </a:r>
            <a:endParaRPr lang="en-US"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6" name="TextBox 6"/>
          <p:cNvSpPr txBox="1"/>
          <p:nvPr/>
        </p:nvSpPr>
        <p:spPr>
          <a:xfrm>
            <a:off x="2161756" y="3168221"/>
            <a:ext cx="14506186" cy="679032"/>
          </a:xfrm>
          <a:prstGeom prst="rect">
            <a:avLst/>
          </a:prstGeom>
        </p:spPr>
        <p:txBody>
          <a:bodyPr lIns="0" tIns="0" rIns="0" bIns="0" rtlCol="0" anchor="t">
            <a:spAutoFit/>
          </a:bodyPr>
          <a:lstStyle/>
          <a:p>
            <a:pPr algn="ctr">
              <a:lnSpc>
                <a:spcPts val="5459"/>
              </a:lnSpc>
              <a:spcBef>
                <a:spcPct val="0"/>
              </a:spcBef>
            </a:pPr>
            <a:r>
              <a:rPr lang="ar-EG" sz="3899" dirty="0">
                <a:solidFill>
                  <a:srgbClr val="FFFFFF"/>
                </a:solidFill>
                <a:latin typeface="Simplified Arabic" panose="02020603050405020304" pitchFamily="18" charset="-78"/>
                <a:ea typeface="Raleway 1"/>
                <a:cs typeface="Simplified Arabic" panose="02020603050405020304" pitchFamily="18" charset="-78"/>
                <a:sym typeface="Raleway 1"/>
              </a:rPr>
              <a:t>قد يكذبون أو يشوهون سمعتكِ من خلال نشر الشائعات.</a:t>
            </a:r>
            <a:endParaRPr lang="en-US" sz="3899" dirty="0">
              <a:solidFill>
                <a:srgbClr val="FFFFFF"/>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3764024" y="679436"/>
            <a:ext cx="10602177" cy="1630085"/>
          </a:xfrm>
          <a:custGeom>
            <a:avLst/>
            <a:gdLst/>
            <a:ahLst/>
            <a:cxnLst/>
            <a:rect l="l" t="t" r="r" b="b"/>
            <a:pathLst>
              <a:path w="10602177" h="1630085">
                <a:moveTo>
                  <a:pt x="0" y="0"/>
                </a:moveTo>
                <a:lnTo>
                  <a:pt x="10602177" y="0"/>
                </a:lnTo>
                <a:lnTo>
                  <a:pt x="10602177" y="1630085"/>
                </a:lnTo>
                <a:lnTo>
                  <a:pt x="0" y="1630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526369" y="5143500"/>
            <a:ext cx="3235262" cy="4114800"/>
          </a:xfrm>
          <a:custGeom>
            <a:avLst/>
            <a:gdLst/>
            <a:ahLst/>
            <a:cxnLst/>
            <a:rect l="l" t="t" r="r" b="b"/>
            <a:pathLst>
              <a:path w="3235262" h="4114800">
                <a:moveTo>
                  <a:pt x="0" y="0"/>
                </a:moveTo>
                <a:lnTo>
                  <a:pt x="3235262" y="0"/>
                </a:lnTo>
                <a:lnTo>
                  <a:pt x="32352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53211"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4234521" y="1131712"/>
            <a:ext cx="9661184" cy="639808"/>
          </a:xfrm>
          <a:prstGeom prst="rect">
            <a:avLst/>
          </a:prstGeom>
        </p:spPr>
        <p:txBody>
          <a:bodyPr lIns="0" tIns="0" rIns="0" bIns="0" rtlCol="0" anchor="t">
            <a:spAutoFit/>
          </a:bodyPr>
          <a:lstStyle/>
          <a:p>
            <a:pPr algn="ctr">
              <a:lnSpc>
                <a:spcPts val="5159"/>
              </a:lnSpc>
              <a:spcBef>
                <a:spcPct val="0"/>
              </a:spcBef>
            </a:pPr>
            <a:r>
              <a:rPr lang="ar-EG"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rPr>
              <a:t>علامات المطاردة الإلكترونية</a:t>
            </a:r>
            <a:endParaRPr lang="en-US" sz="3685" b="1" dirty="0">
              <a:solidFill>
                <a:srgbClr val="000000"/>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6" name="TextBox 6"/>
          <p:cNvSpPr txBox="1"/>
          <p:nvPr/>
        </p:nvSpPr>
        <p:spPr>
          <a:xfrm>
            <a:off x="3147050" y="3146401"/>
            <a:ext cx="12503328" cy="691471"/>
          </a:xfrm>
          <a:prstGeom prst="rect">
            <a:avLst/>
          </a:prstGeom>
        </p:spPr>
        <p:txBody>
          <a:bodyPr lIns="0" tIns="0" rIns="0" bIns="0" rtlCol="0" anchor="t">
            <a:spAutoFit/>
          </a:bodyPr>
          <a:lstStyle/>
          <a:p>
            <a:pPr algn="ctr">
              <a:lnSpc>
                <a:spcPts val="5560"/>
              </a:lnSpc>
              <a:spcBef>
                <a:spcPct val="0"/>
              </a:spcBef>
            </a:pPr>
            <a:r>
              <a:rPr lang="ar-EG" sz="3972" dirty="0">
                <a:solidFill>
                  <a:srgbClr val="FFFFFF"/>
                </a:solidFill>
                <a:latin typeface="Simplified Arabic" panose="02020603050405020304" pitchFamily="18" charset="-78"/>
                <a:ea typeface="Raleway 1"/>
                <a:cs typeface="Simplified Arabic" panose="02020603050405020304" pitchFamily="18" charset="-78"/>
                <a:sym typeface="Raleway 1"/>
              </a:rPr>
              <a:t>قد يستخدمون أجهزة لوضعها على سيارتكِ وتتبّعكِ عبر الإنترنت.</a:t>
            </a:r>
            <a:endParaRPr lang="en-US" sz="3972" dirty="0">
              <a:solidFill>
                <a:srgbClr val="FFFFFF"/>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7608665" y="5476757"/>
            <a:ext cx="3070669" cy="4114800"/>
          </a:xfrm>
          <a:custGeom>
            <a:avLst/>
            <a:gdLst/>
            <a:ahLst/>
            <a:cxnLst/>
            <a:rect l="l" t="t" r="r" b="b"/>
            <a:pathLst>
              <a:path w="3070669" h="4114800">
                <a:moveTo>
                  <a:pt x="0" y="0"/>
                </a:moveTo>
                <a:lnTo>
                  <a:pt x="3070670" y="0"/>
                </a:lnTo>
                <a:lnTo>
                  <a:pt x="30706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31239"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700519" y="866775"/>
            <a:ext cx="12597185" cy="716916"/>
          </a:xfrm>
          <a:prstGeom prst="rect">
            <a:avLst/>
          </a:prstGeom>
        </p:spPr>
        <p:txBody>
          <a:bodyPr lIns="0" tIns="0" rIns="0" bIns="0" rtlCol="0" anchor="t">
            <a:spAutoFit/>
          </a:bodyPr>
          <a:lstStyle/>
          <a:p>
            <a:pPr algn="ctr">
              <a:lnSpc>
                <a:spcPts val="5919"/>
              </a:lnSpc>
              <a:spcBef>
                <a:spcPct val="0"/>
              </a:spcBef>
            </a:pPr>
            <a:r>
              <a:rPr lang="ar-EG" sz="3699" b="1" dirty="0">
                <a:solidFill>
                  <a:srgbClr val="FFFFFF"/>
                </a:solidFill>
                <a:latin typeface="Simplified Arabic" panose="02020603050405020304" pitchFamily="18" charset="-78"/>
                <a:ea typeface="Raleway 1 Bold"/>
                <a:cs typeface="Simplified Arabic" panose="02020603050405020304" pitchFamily="18" charset="-78"/>
                <a:sym typeface="Raleway 1 Bold"/>
              </a:rPr>
              <a:t>ما الذي قد يدفع شخصًا ما إلى مضايقة الآخرين عبر الإنترنت؟</a:t>
            </a:r>
            <a:endParaRPr lang="en-US" sz="3699" b="1" dirty="0">
              <a:solidFill>
                <a:srgbClr val="FFFFFF"/>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5" name="TextBox 5"/>
          <p:cNvSpPr txBox="1"/>
          <p:nvPr/>
        </p:nvSpPr>
        <p:spPr>
          <a:xfrm>
            <a:off x="1337280" y="2543523"/>
            <a:ext cx="15323664" cy="1808187"/>
          </a:xfrm>
          <a:prstGeom prst="rect">
            <a:avLst/>
          </a:prstGeom>
        </p:spPr>
        <p:txBody>
          <a:bodyPr lIns="0" tIns="0" rIns="0" bIns="0" rtlCol="0" anchor="t">
            <a:spAutoFit/>
          </a:bodyPr>
          <a:lstStyle/>
          <a:p>
            <a:pPr algn="just" rtl="1">
              <a:lnSpc>
                <a:spcPts val="4800"/>
              </a:lnSpc>
            </a:pPr>
            <a:r>
              <a:rPr lang="ar-EG" sz="3000" dirty="0">
                <a:solidFill>
                  <a:srgbClr val="FFFFFF"/>
                </a:solidFill>
                <a:latin typeface="Simplified Arabic" panose="02020603050405020304" pitchFamily="18" charset="-78"/>
                <a:ea typeface="Raleway 1"/>
                <a:cs typeface="Simplified Arabic" panose="02020603050405020304" pitchFamily="18" charset="-78"/>
                <a:sym typeface="Raleway 1"/>
              </a:rPr>
              <a:t>يواجه بعض الأشخاص صعوبة في إدارة مشاعرهم بعد فشل علاقة عاطفية. </a:t>
            </a:r>
          </a:p>
          <a:p>
            <a:pPr algn="just" rtl="1">
              <a:lnSpc>
                <a:spcPts val="4800"/>
              </a:lnSpc>
            </a:pPr>
            <a:r>
              <a:rPr lang="ar-EG" sz="3000" dirty="0">
                <a:solidFill>
                  <a:srgbClr val="FFFFFF"/>
                </a:solidFill>
                <a:latin typeface="Simplified Arabic" panose="02020603050405020304" pitchFamily="18" charset="-78"/>
                <a:ea typeface="Raleway 1"/>
                <a:cs typeface="Simplified Arabic" panose="02020603050405020304" pitchFamily="18" charset="-78"/>
                <a:sym typeface="Raleway 1"/>
              </a:rPr>
              <a:t>قد يشعر الأفراد بالحزن أو الفقد أو الغضب أو الاستياء تجاه الشخص الآخر. </a:t>
            </a:r>
          </a:p>
          <a:p>
            <a:pPr algn="just" rtl="1">
              <a:lnSpc>
                <a:spcPts val="4800"/>
              </a:lnSpc>
            </a:pPr>
            <a:r>
              <a:rPr lang="ar-EG" sz="3000" dirty="0">
                <a:solidFill>
                  <a:srgbClr val="FFFFFF"/>
                </a:solidFill>
                <a:latin typeface="Simplified Arabic" panose="02020603050405020304" pitchFamily="18" charset="-78"/>
                <a:ea typeface="Raleway 1"/>
                <a:cs typeface="Simplified Arabic" panose="02020603050405020304" pitchFamily="18" charset="-78"/>
                <a:sym typeface="Raleway 1"/>
              </a:rPr>
              <a:t>تُعدّ المطاردة الإلكترونية رد فعل على هذا الرفض، وتمنحهم السلطة والسيطرة عليكِ.</a:t>
            </a:r>
            <a:endParaRPr lang="en-US" sz="3000" dirty="0">
              <a:solidFill>
                <a:srgbClr val="FFFFFF"/>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462</Words>
  <Application>Microsoft Macintosh PowerPoint</Application>
  <PresentationFormat>Custom</PresentationFormat>
  <Paragraphs>56</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Gothic A1 Medium</vt:lpstr>
      <vt:lpstr>Arial</vt:lpstr>
      <vt:lpstr>Simplified Arabic</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HRR 1-6</dc:title>
  <dc:creator>Maged Mikhail</dc:creator>
  <cp:lastModifiedBy>Pakou Khang</cp:lastModifiedBy>
  <cp:revision>6</cp:revision>
  <dcterms:created xsi:type="dcterms:W3CDTF">2006-08-16T00:00:00Z</dcterms:created>
  <dcterms:modified xsi:type="dcterms:W3CDTF">2025-07-09T16:30:20Z</dcterms:modified>
  <dc:identifier>DAF7TYvv9xQ</dc:identifier>
</cp:coreProperties>
</file>