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6" r:id="rId2"/>
    <p:sldId id="25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</p:sldIdLst>
  <p:sldSz cx="18288000" cy="10287000"/>
  <p:notesSz cx="6858000" cy="9144000"/>
  <p:embeddedFontLst>
    <p:embeddedFont>
      <p:font typeface="Gothic A1 Black" pitchFamily="2" charset="-127"/>
      <p:regular r:id="rId23"/>
      <p:bold r:id="rId24"/>
    </p:embeddedFont>
    <p:embeddedFont>
      <p:font typeface="Gothic A1 Medium" pitchFamily="2" charset="-127"/>
      <p:regular r:id="rId25"/>
    </p:embeddedFont>
    <p:embeddedFont>
      <p:font typeface="Gothic A1 Medium Bold" pitchFamily="2" charset="-127"/>
      <p:regular r:id="rId26"/>
      <p:bold r:id="rId27"/>
    </p:embeddedFont>
    <p:embeddedFont>
      <p:font typeface="Argent" pitchFamily="2" charset="7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Radley" pitchFamily="2" charset="77"/>
      <p:regular r:id="rId37"/>
    </p:embeddedFont>
    <p:embeddedFont>
      <p:font typeface="Raleway 1" panose="020B0503030101060003" pitchFamily="34" charset="77"/>
      <p:regular r:id="rId38"/>
    </p:embeddedFont>
    <p:embeddedFont>
      <p:font typeface="Raleway 1 Bold" panose="020B0803030101060003" pitchFamily="34" charset="77"/>
      <p:regular r:id="rId39"/>
      <p:bold r:id="rId40"/>
    </p:embeddedFont>
    <p:embeddedFont>
      <p:font typeface="Simplified Arabic" panose="02020603050405020304" pitchFamily="18" charset="-78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5.svg"/><Relationship Id="rId7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8xg3vE8Ie_E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kC-tAHLTLJY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svg"/><Relationship Id="rId7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9470784" cy="8229600"/>
            <a:chOff x="0" y="0"/>
            <a:chExt cx="2166978" cy="1882987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2154278" cy="1870287"/>
            </a:xfrm>
            <a:custGeom>
              <a:avLst/>
              <a:gdLst/>
              <a:ahLst/>
              <a:cxnLst/>
              <a:rect l="l" t="t" r="r" b="b"/>
              <a:pathLst>
                <a:path w="2154278" h="1870287">
                  <a:moveTo>
                    <a:pt x="2154278" y="271780"/>
                  </a:moveTo>
                  <a:lnTo>
                    <a:pt x="2154278" y="1870287"/>
                  </a:lnTo>
                  <a:lnTo>
                    <a:pt x="0" y="1870287"/>
                  </a:lnTo>
                  <a:lnTo>
                    <a:pt x="0" y="0"/>
                  </a:lnTo>
                  <a:lnTo>
                    <a:pt x="18824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66978" cy="1882987"/>
            </a:xfrm>
            <a:custGeom>
              <a:avLst/>
              <a:gdLst/>
              <a:ahLst/>
              <a:cxnLst/>
              <a:rect l="l" t="t" r="r" b="b"/>
              <a:pathLst>
                <a:path w="2166978" h="1882987">
                  <a:moveTo>
                    <a:pt x="2166978" y="1882987"/>
                  </a:moveTo>
                  <a:lnTo>
                    <a:pt x="0" y="1882987"/>
                  </a:lnTo>
                  <a:lnTo>
                    <a:pt x="0" y="0"/>
                  </a:lnTo>
                  <a:lnTo>
                    <a:pt x="1891388" y="0"/>
                  </a:lnTo>
                  <a:lnTo>
                    <a:pt x="2166978" y="275590"/>
                  </a:lnTo>
                  <a:cubicBezTo>
                    <a:pt x="2166978" y="275590"/>
                    <a:pt x="2166978" y="1882987"/>
                    <a:pt x="2166978" y="1882987"/>
                  </a:cubicBezTo>
                  <a:close/>
                  <a:moveTo>
                    <a:pt x="12700" y="1870287"/>
                  </a:moveTo>
                  <a:lnTo>
                    <a:pt x="2154278" y="1870287"/>
                  </a:lnTo>
                  <a:lnTo>
                    <a:pt x="2154278" y="280670"/>
                  </a:lnTo>
                  <a:lnTo>
                    <a:pt x="1886308" y="12700"/>
                  </a:lnTo>
                  <a:lnTo>
                    <a:pt x="12700" y="12700"/>
                  </a:lnTo>
                  <a:lnTo>
                    <a:pt x="12700" y="1870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244862"/>
            <a:ext cx="5740125" cy="2650799"/>
          </a:xfrm>
          <a:custGeom>
            <a:avLst/>
            <a:gdLst/>
            <a:ahLst/>
            <a:cxnLst/>
            <a:rect l="l" t="t" r="r" b="b"/>
            <a:pathLst>
              <a:path w="5740125" h="2650799">
                <a:moveTo>
                  <a:pt x="0" y="0"/>
                </a:moveTo>
                <a:lnTo>
                  <a:pt x="5740125" y="0"/>
                </a:lnTo>
                <a:lnTo>
                  <a:pt x="5740125" y="2650799"/>
                </a:lnTo>
                <a:lnTo>
                  <a:pt x="0" y="2650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47081" y="6058661"/>
            <a:ext cx="3676341" cy="3676341"/>
          </a:xfrm>
          <a:custGeom>
            <a:avLst/>
            <a:gdLst/>
            <a:ahLst/>
            <a:cxnLst/>
            <a:rect l="l" t="t" r="r" b="b"/>
            <a:pathLst>
              <a:path w="3676341" h="3676341">
                <a:moveTo>
                  <a:pt x="0" y="0"/>
                </a:moveTo>
                <a:lnTo>
                  <a:pt x="3676341" y="0"/>
                </a:lnTo>
                <a:lnTo>
                  <a:pt x="3676341" y="3676340"/>
                </a:lnTo>
                <a:lnTo>
                  <a:pt x="0" y="3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19818" y="2570261"/>
            <a:ext cx="3169573" cy="4713723"/>
          </a:xfrm>
          <a:custGeom>
            <a:avLst/>
            <a:gdLst/>
            <a:ahLst/>
            <a:cxnLst/>
            <a:rect l="l" t="t" r="r" b="b"/>
            <a:pathLst>
              <a:path w="3169573" h="4713723">
                <a:moveTo>
                  <a:pt x="0" y="0"/>
                </a:moveTo>
                <a:lnTo>
                  <a:pt x="3169573" y="0"/>
                </a:lnTo>
                <a:lnTo>
                  <a:pt x="3169573" y="4713724"/>
                </a:lnTo>
                <a:lnTo>
                  <a:pt x="0" y="4713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77977" y="4310559"/>
            <a:ext cx="8372907" cy="2187804"/>
            <a:chOff x="0" y="-304800"/>
            <a:chExt cx="11163876" cy="2917072"/>
          </a:xfrm>
        </p:grpSpPr>
        <p:sp>
          <p:nvSpPr>
            <p:cNvPr id="9" name="TextBox 9"/>
            <p:cNvSpPr txBox="1"/>
            <p:nvPr/>
          </p:nvSpPr>
          <p:spPr>
            <a:xfrm>
              <a:off x="0" y="-304800"/>
              <a:ext cx="11163876" cy="1664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080"/>
                </a:lnSpc>
              </a:pPr>
              <a:r>
                <a:rPr lang="ar-EG" sz="7200" dirty="0">
                  <a:solidFill>
                    <a:srgbClr val="4675B8"/>
                  </a:solidFill>
                  <a:latin typeface="Simplified Arabic" panose="02020603050405020304" pitchFamily="18" charset="-78"/>
                  <a:ea typeface="Gothic A1 Black"/>
                  <a:cs typeface="Simplified Arabic" panose="02020603050405020304" pitchFamily="18" charset="-78"/>
                  <a:sym typeface="Gothic A1 Black"/>
                </a:rPr>
                <a:t>ورشة العمل 4</a:t>
              </a:r>
              <a:endParaRPr lang="en-US" sz="7200" dirty="0">
                <a:solidFill>
                  <a:srgbClr val="4675B8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17955"/>
              <a:ext cx="1116387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35"/>
                </a:lnSpc>
              </a:pPr>
              <a:r>
                <a:rPr lang="ar-EG" sz="4596" b="1" dirty="0">
                  <a:solidFill>
                    <a:srgbClr val="000000"/>
                  </a:solidFill>
                  <a:latin typeface="Simplified Arabic" panose="02020603050405020304" pitchFamily="18" charset="-78"/>
                  <a:ea typeface="Gothic A1 Bold"/>
                  <a:cs typeface="Simplified Arabic" panose="02020603050405020304" pitchFamily="18" charset="-78"/>
                  <a:sym typeface="Gothic A1 Bold"/>
                </a:rPr>
                <a:t>التواصـــل </a:t>
              </a:r>
              <a:endParaRPr lang="en-US" sz="4596" b="1" dirty="0">
                <a:solidFill>
                  <a:srgbClr val="000000"/>
                </a:solidFill>
                <a:latin typeface="Simplified Arabic" panose="02020603050405020304" pitchFamily="18" charset="-78"/>
                <a:ea typeface="Gothic A1 Bold"/>
                <a:cs typeface="Simplified Arabic" panose="02020603050405020304" pitchFamily="18" charset="-78"/>
                <a:sym typeface="Gothic A1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9354685"/>
            <a:ext cx="4229100" cy="3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>
                <a:solidFill>
                  <a:srgbClr val="FFFFFF"/>
                </a:solidFill>
                <a:latin typeface="Gothic A1 Medium"/>
                <a:ea typeface="Gothic A1 Medium"/>
                <a:cs typeface="Gothic A1 Medium"/>
                <a:sym typeface="Gothic A1 Medium"/>
              </a:rPr>
              <a:t>www.womenofwise.org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455" y="3755327"/>
            <a:ext cx="6378388" cy="5183890"/>
          </a:xfrm>
          <a:custGeom>
            <a:avLst/>
            <a:gdLst/>
            <a:ahLst/>
            <a:cxnLst/>
            <a:rect l="l" t="t" r="r" b="b"/>
            <a:pathLst>
              <a:path w="6378388" h="5183890">
                <a:moveTo>
                  <a:pt x="0" y="0"/>
                </a:moveTo>
                <a:lnTo>
                  <a:pt x="6378388" y="0"/>
                </a:lnTo>
                <a:lnTo>
                  <a:pt x="6378388" y="5183890"/>
                </a:lnTo>
                <a:lnTo>
                  <a:pt x="0" y="518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815457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3278" y="1015394"/>
            <a:ext cx="167158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ar-EG" sz="509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لماذا من المهم فهم التواصل غير اللفظي؟</a:t>
            </a:r>
            <a:endParaRPr lang="en-US" sz="5099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99446" y="3688652"/>
            <a:ext cx="8366957" cy="1031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ar-EG" sz="28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عندما يصعب على شخص ما </a:t>
            </a:r>
            <a:r>
              <a:rPr lang="ar-EG" sz="2899" u="sng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التعبير</a:t>
            </a:r>
            <a:r>
              <a:rPr lang="ar-EG" sz="28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 عن رأيه، قد يستخدم تواصله غير اللفظي لتقاسم أفكاره ومشاعره.</a:t>
            </a:r>
            <a:endParaRPr lang="en-US" sz="2899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99446" y="5993823"/>
            <a:ext cx="8366957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ar-EG" sz="2899" dirty="0">
                <a:solidFill>
                  <a:srgbClr val="FFFFFF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Raleway 1"/>
              </a:rPr>
              <a:t>من المهم الانتباه لهذا الأمر لخلق بيئة آمنة لبعضنا البعض.</a:t>
            </a:r>
            <a:endParaRPr lang="en-US" sz="2899" dirty="0">
              <a:solidFill>
                <a:srgbClr val="FFFFFF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99446" y="7891838"/>
            <a:ext cx="8366957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ar-EG" sz="2899" dirty="0">
                <a:solidFill>
                  <a:srgbClr val="FFFFFF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Raleway 1"/>
              </a:rPr>
              <a:t>يُعد التواصل غير اللفظي مهمًا في المحادثات حول الحدود، والموافقة.</a:t>
            </a:r>
            <a:endParaRPr lang="en-US" sz="2899" dirty="0">
              <a:solidFill>
                <a:srgbClr val="FFFFFF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736" y="1617749"/>
            <a:ext cx="16487512" cy="8359865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50091" y="2194761"/>
            <a:ext cx="15528803" cy="428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578"/>
              </a:lnSpc>
              <a:spcBef>
                <a:spcPct val="0"/>
              </a:spcBef>
            </a:pPr>
            <a:r>
              <a:rPr lang="ar-EG" sz="3984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السيناريو الأول: </a:t>
            </a:r>
            <a:r>
              <a:rPr lang="ar-EG" sz="3984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تسألين صديقًا إن كان مهتمًا بمشاهدة فيلم في نهاية هذا الأسبوع. يكون رده هزّ كتفيه ونظرة استهجان</a:t>
            </a:r>
            <a:r>
              <a:rPr lang="ar-EG" sz="3984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.</a:t>
            </a:r>
          </a:p>
          <a:p>
            <a:pPr algn="just" rtl="1">
              <a:lnSpc>
                <a:spcPts val="5578"/>
              </a:lnSpc>
              <a:spcBef>
                <a:spcPct val="0"/>
              </a:spcBef>
            </a:pPr>
            <a:endParaRPr lang="ar-EG" sz="3984" b="1" dirty="0">
              <a:solidFill>
                <a:srgbClr val="000000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  <a:p>
            <a:pPr algn="just" rtl="1">
              <a:lnSpc>
                <a:spcPts val="5578"/>
              </a:lnSpc>
              <a:spcBef>
                <a:spcPct val="0"/>
              </a:spcBef>
            </a:pPr>
            <a:r>
              <a:rPr lang="ar-EG" sz="3984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السيناريو الثاني: </a:t>
            </a:r>
            <a:r>
              <a:rPr lang="ar-EG" sz="3984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أثناء حديثكِ مع معلمة، تبتسم وتهز رأسها، وتحافظ على التواصل البصري.</a:t>
            </a:r>
          </a:p>
          <a:p>
            <a:pPr algn="just" rtl="1">
              <a:lnSpc>
                <a:spcPts val="5578"/>
              </a:lnSpc>
              <a:spcBef>
                <a:spcPct val="0"/>
              </a:spcBef>
            </a:pPr>
            <a:endParaRPr lang="ar-EG" sz="3984" b="1" dirty="0">
              <a:solidFill>
                <a:srgbClr val="000000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  <a:p>
            <a:pPr algn="just" rtl="1">
              <a:lnSpc>
                <a:spcPts val="5578"/>
              </a:lnSpc>
              <a:spcBef>
                <a:spcPct val="0"/>
              </a:spcBef>
            </a:pPr>
            <a:r>
              <a:rPr lang="ar-EG" sz="3984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السيناريو الثالث: </a:t>
            </a:r>
            <a:r>
              <a:rPr lang="ar-EG" sz="3984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أثناء جدال مع شريك، لا </a:t>
            </a:r>
            <a:r>
              <a:rPr lang="ar-EG" sz="3984" dirty="0" err="1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يواجهكِ</a:t>
            </a:r>
            <a:r>
              <a:rPr lang="ar-EG" sz="3984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، ويبدأ بالانصراف.</a:t>
            </a:r>
            <a:endParaRPr lang="en-US" sz="3984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450223" y="8165024"/>
            <a:ext cx="3656142" cy="1688412"/>
          </a:xfrm>
          <a:custGeom>
            <a:avLst/>
            <a:gdLst/>
            <a:ahLst/>
            <a:cxnLst/>
            <a:rect l="l" t="t" r="r" b="b"/>
            <a:pathLst>
              <a:path w="3656142" h="1688412">
                <a:moveTo>
                  <a:pt x="0" y="0"/>
                </a:moveTo>
                <a:lnTo>
                  <a:pt x="3656142" y="0"/>
                </a:lnTo>
                <a:lnTo>
                  <a:pt x="3656142" y="1688413"/>
                </a:lnTo>
                <a:lnTo>
                  <a:pt x="0" y="1688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31652" y="562292"/>
            <a:ext cx="9965680" cy="85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ar-EG" sz="489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لنلقِ نظرة على بعض الأمثلة!</a:t>
            </a:r>
            <a:endParaRPr lang="en-US" sz="4899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946" y="6172200"/>
            <a:ext cx="2027474" cy="4114800"/>
          </a:xfrm>
          <a:custGeom>
            <a:avLst/>
            <a:gdLst/>
            <a:ahLst/>
            <a:cxnLst/>
            <a:rect l="l" t="t" r="r" b="b"/>
            <a:pathLst>
              <a:path w="2027474" h="4114800">
                <a:moveTo>
                  <a:pt x="0" y="0"/>
                </a:moveTo>
                <a:lnTo>
                  <a:pt x="2027475" y="0"/>
                </a:lnTo>
                <a:lnTo>
                  <a:pt x="20274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48432" y="3250383"/>
            <a:ext cx="4261673" cy="34519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92188" y="3714370"/>
            <a:ext cx="9176918" cy="102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ar-EG" sz="5928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ولكنه ليس سهلًا دائمًا.</a:t>
            </a:r>
            <a:endParaRPr lang="en-US" sz="5928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4061" y="8734425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6151" y="1099494"/>
            <a:ext cx="16535698" cy="93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r>
              <a:rPr lang="ar-EG" sz="5368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نتفق جميعًا على أهمية التواصل.</a:t>
            </a:r>
            <a:endParaRPr lang="en-US" sz="5368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82382" y="6160854"/>
            <a:ext cx="9176918" cy="102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ar-EG" sz="5928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إليك بعض الطرق لتحسينه!</a:t>
            </a:r>
            <a:endParaRPr lang="en-US" sz="5928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584645" y="3254985"/>
            <a:ext cx="10770766" cy="227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3"/>
              </a:lnSpc>
            </a:pPr>
            <a:r>
              <a:rPr lang="ar-EG" sz="4252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تدرّبي على التحدث أمام المرآة. يمكنك أيضًا محاولة التحدث مع صديقة تثقين فيها. سيساعدك هذا على مشاركة أفكاركِ، و</a:t>
            </a:r>
            <a:r>
              <a:rPr lang="ar-EG" sz="4252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مناصرة</a:t>
            </a:r>
            <a:r>
              <a:rPr lang="ar-EG" sz="4252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 نفسك بسهولة أكبر.</a:t>
            </a:r>
            <a:endParaRPr lang="en-US" sz="4252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716535" y="7099880"/>
            <a:ext cx="14506986" cy="1714462"/>
          </a:xfrm>
          <a:custGeom>
            <a:avLst/>
            <a:gdLst/>
            <a:ahLst/>
            <a:cxnLst/>
            <a:rect l="l" t="t" r="r" b="b"/>
            <a:pathLst>
              <a:path w="14506986" h="1714462">
                <a:moveTo>
                  <a:pt x="0" y="0"/>
                </a:moveTo>
                <a:lnTo>
                  <a:pt x="14506986" y="0"/>
                </a:lnTo>
                <a:lnTo>
                  <a:pt x="14506986" y="1714462"/>
                </a:lnTo>
                <a:lnTo>
                  <a:pt x="0" y="1714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6623" y="4699542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400800" y="1201943"/>
            <a:ext cx="10515599" cy="1509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2236"/>
              </a:lnSpc>
            </a:pPr>
            <a:r>
              <a:rPr lang="ar-EG" sz="8740" dirty="0">
                <a:solidFill>
                  <a:srgbClr val="000000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الممارسة تُكسبكِ الإتقان!</a:t>
            </a:r>
            <a:endParaRPr lang="en-US" sz="8740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41947" y="7288230"/>
            <a:ext cx="10713464" cy="125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ar-EG" sz="3582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المناصرة: </a:t>
            </a:r>
            <a:r>
              <a:rPr lang="ar-EG" sz="3582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دعم حقوق أو مصالح شخص ما، </a:t>
            </a:r>
          </a:p>
          <a:p>
            <a:pPr algn="ctr">
              <a:lnSpc>
                <a:spcPts val="5015"/>
              </a:lnSpc>
            </a:pPr>
            <a:r>
              <a:rPr lang="ar-EG" sz="3582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أو النضال من أجلها.</a:t>
            </a:r>
            <a:endParaRPr lang="en-US" sz="3582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623" y="1000835"/>
            <a:ext cx="16487512" cy="8359865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0" y="0"/>
                  </a:moveTo>
                  <a:lnTo>
                    <a:pt x="5490351" y="0"/>
                  </a:lnTo>
                  <a:lnTo>
                    <a:pt x="5490351" y="2783840"/>
                  </a:lnTo>
                  <a:lnTo>
                    <a:pt x="0" y="278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71154"/>
            <a:ext cx="15921633" cy="15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ar-EG" sz="9000" dirty="0">
                <a:solidFill>
                  <a:srgbClr val="000000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تجنّبي استخدام أسلوب المعاملة الصامتة.</a:t>
            </a:r>
            <a:endParaRPr lang="en-US" sz="9000" dirty="0">
              <a:solidFill>
                <a:srgbClr val="000000"/>
              </a:solidFill>
              <a:latin typeface="Simplified Arabic" panose="02020603050405020304" pitchFamily="18" charset="-78"/>
              <a:ea typeface="Radley"/>
              <a:cs typeface="Simplified Arabic" panose="02020603050405020304" pitchFamily="18" charset="-78"/>
              <a:sym typeface="Radle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69640" y="3175118"/>
            <a:ext cx="10780693" cy="148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ar-EG" sz="42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من المهم التعبير عن مشاعركِ بانتظام مع شريككِ.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ar-EG" sz="4200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يُعتبر أسلوب المعاملة الصامتة سلوكًا سامًا.</a:t>
            </a:r>
            <a:endParaRPr lang="en-US" sz="4200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654627" y="7012302"/>
            <a:ext cx="3366655" cy="4114800"/>
          </a:xfrm>
          <a:custGeom>
            <a:avLst/>
            <a:gdLst/>
            <a:ahLst/>
            <a:cxnLst/>
            <a:rect l="l" t="t" r="r" b="b"/>
            <a:pathLst>
              <a:path w="3366655" h="4114800">
                <a:moveTo>
                  <a:pt x="0" y="0"/>
                </a:moveTo>
                <a:lnTo>
                  <a:pt x="3366654" y="0"/>
                </a:lnTo>
                <a:lnTo>
                  <a:pt x="3366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725091">
            <a:off x="1539843" y="4577808"/>
            <a:ext cx="4257399" cy="263958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1570850">
            <a:off x="2373885" y="5206578"/>
            <a:ext cx="2589317" cy="1382048"/>
          </a:xfrm>
          <a:custGeom>
            <a:avLst/>
            <a:gdLst/>
            <a:ahLst/>
            <a:cxnLst/>
            <a:rect l="l" t="t" r="r" b="b"/>
            <a:pathLst>
              <a:path w="2589317" h="1382048">
                <a:moveTo>
                  <a:pt x="0" y="0"/>
                </a:moveTo>
                <a:lnTo>
                  <a:pt x="2589316" y="0"/>
                </a:lnTo>
                <a:lnTo>
                  <a:pt x="2589316" y="1382047"/>
                </a:lnTo>
                <a:lnTo>
                  <a:pt x="0" y="1382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68543" y="7418151"/>
            <a:ext cx="13974655" cy="1651550"/>
          </a:xfrm>
          <a:custGeom>
            <a:avLst/>
            <a:gdLst/>
            <a:ahLst/>
            <a:cxnLst/>
            <a:rect l="l" t="t" r="r" b="b"/>
            <a:pathLst>
              <a:path w="13974655" h="1651550">
                <a:moveTo>
                  <a:pt x="0" y="0"/>
                </a:moveTo>
                <a:lnTo>
                  <a:pt x="13974655" y="0"/>
                </a:lnTo>
                <a:lnTo>
                  <a:pt x="13974655" y="1651551"/>
                </a:lnTo>
                <a:lnTo>
                  <a:pt x="0" y="1651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731583" y="7398381"/>
            <a:ext cx="9848576" cy="113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ar-EG" sz="3199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المعاملة الصامتة: </a:t>
            </a:r>
            <a:r>
              <a:rPr lang="ar-EG" sz="3199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رفض التواصل مع شخص ما، عادةً لأنه فعل شيئًا أزعجك.</a:t>
            </a:r>
            <a:endParaRPr lang="en-US" sz="3199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6640" y="894721"/>
            <a:ext cx="8134819" cy="96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8"/>
              </a:lnSpc>
              <a:spcBef>
                <a:spcPct val="0"/>
              </a:spcBef>
            </a:pPr>
            <a:r>
              <a:rPr lang="ar-EG" sz="5555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استخدمي عبارات "أشعر" </a:t>
            </a:r>
            <a:endParaRPr lang="en-US" sz="5555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09666" y="3821917"/>
            <a:ext cx="6040073" cy="4114800"/>
          </a:xfrm>
          <a:custGeom>
            <a:avLst/>
            <a:gdLst/>
            <a:ahLst/>
            <a:cxnLst/>
            <a:rect l="l" t="t" r="r" b="b"/>
            <a:pathLst>
              <a:path w="6040073" h="4114800">
                <a:moveTo>
                  <a:pt x="0" y="0"/>
                </a:moveTo>
                <a:lnTo>
                  <a:pt x="6040074" y="0"/>
                </a:lnTo>
                <a:lnTo>
                  <a:pt x="6040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48526" y="3821917"/>
            <a:ext cx="6258251" cy="4114800"/>
          </a:xfrm>
          <a:custGeom>
            <a:avLst/>
            <a:gdLst/>
            <a:ahLst/>
            <a:cxnLst/>
            <a:rect l="l" t="t" r="r" b="b"/>
            <a:pathLst>
              <a:path w="6258251" h="4114800">
                <a:moveTo>
                  <a:pt x="0" y="0"/>
                </a:moveTo>
                <a:lnTo>
                  <a:pt x="6258251" y="0"/>
                </a:lnTo>
                <a:lnTo>
                  <a:pt x="62582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22129" y="4742447"/>
            <a:ext cx="5015148" cy="70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ar-EG" sz="404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أنت لا تهتم بمشاعري</a:t>
            </a:r>
            <a:endParaRPr lang="en-US" sz="4049" dirty="0">
              <a:solidFill>
                <a:srgbClr val="FFFFFF"/>
              </a:solidFill>
              <a:latin typeface="Simplified Arabic" panose="02020603050405020304" pitchFamily="18" charset="-78"/>
              <a:ea typeface="Radley"/>
              <a:cs typeface="Simplified Arabic" panose="02020603050405020304" pitchFamily="18" charset="-78"/>
              <a:sym typeface="Radle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90113" y="4453241"/>
            <a:ext cx="5375077" cy="13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  <a:spcBef>
                <a:spcPct val="0"/>
              </a:spcBef>
            </a:pPr>
            <a:r>
              <a:rPr lang="ar-EG" sz="3777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أشعر بالإحباط عندما لا يتم الاستماع أو الاعتراف بمشاعري.</a:t>
            </a:r>
            <a:endParaRPr lang="en-US" sz="3777" dirty="0">
              <a:solidFill>
                <a:srgbClr val="FFFFFF"/>
              </a:solidFill>
              <a:latin typeface="Simplified Arabic" panose="02020603050405020304" pitchFamily="18" charset="-78"/>
              <a:ea typeface="Radley"/>
              <a:cs typeface="Simplified Arabic" panose="02020603050405020304" pitchFamily="18" charset="-78"/>
              <a:sym typeface="Radley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68926" y="7200900"/>
            <a:ext cx="3330416" cy="4114800"/>
          </a:xfrm>
          <a:custGeom>
            <a:avLst/>
            <a:gdLst/>
            <a:ahLst/>
            <a:cxnLst/>
            <a:rect l="l" t="t" r="r" b="b"/>
            <a:pathLst>
              <a:path w="3330416" h="4114800">
                <a:moveTo>
                  <a:pt x="0" y="0"/>
                </a:moveTo>
                <a:lnTo>
                  <a:pt x="3330416" y="0"/>
                </a:lnTo>
                <a:lnTo>
                  <a:pt x="33304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56162" y="7226543"/>
            <a:ext cx="3503138" cy="4331546"/>
          </a:xfrm>
          <a:custGeom>
            <a:avLst/>
            <a:gdLst/>
            <a:ahLst/>
            <a:cxnLst/>
            <a:rect l="l" t="t" r="r" b="b"/>
            <a:pathLst>
              <a:path w="3503138" h="4331546">
                <a:moveTo>
                  <a:pt x="0" y="0"/>
                </a:moveTo>
                <a:lnTo>
                  <a:pt x="3503138" y="0"/>
                </a:lnTo>
                <a:lnTo>
                  <a:pt x="3503138" y="4331547"/>
                </a:lnTo>
                <a:lnTo>
                  <a:pt x="0" y="4331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76328" y="2965082"/>
            <a:ext cx="3626272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ar-EG" sz="3150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بدلا من قول:</a:t>
            </a:r>
            <a:endParaRPr lang="en-US" sz="3150" b="1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497969" y="3014728"/>
            <a:ext cx="2516386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ar-EG" sz="3150" b="1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يمكنك قول:</a:t>
            </a:r>
            <a:endParaRPr lang="en-US" sz="3150" b="1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189262" y="3650117"/>
            <a:ext cx="904756" cy="922044"/>
          </a:xfrm>
          <a:custGeom>
            <a:avLst/>
            <a:gdLst/>
            <a:ahLst/>
            <a:cxnLst/>
            <a:rect l="l" t="t" r="r" b="b"/>
            <a:pathLst>
              <a:path w="904756" h="922044">
                <a:moveTo>
                  <a:pt x="0" y="0"/>
                </a:moveTo>
                <a:lnTo>
                  <a:pt x="904755" y="0"/>
                </a:lnTo>
                <a:lnTo>
                  <a:pt x="904755" y="922044"/>
                </a:lnTo>
                <a:lnTo>
                  <a:pt x="0" y="922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66514" y="3394803"/>
            <a:ext cx="917658" cy="917658"/>
          </a:xfrm>
          <a:custGeom>
            <a:avLst/>
            <a:gdLst/>
            <a:ahLst/>
            <a:cxnLst/>
            <a:rect l="l" t="t" r="r" b="b"/>
            <a:pathLst>
              <a:path w="917658" h="917658">
                <a:moveTo>
                  <a:pt x="0" y="0"/>
                </a:moveTo>
                <a:lnTo>
                  <a:pt x="917658" y="0"/>
                </a:lnTo>
                <a:lnTo>
                  <a:pt x="917658" y="917658"/>
                </a:lnTo>
                <a:lnTo>
                  <a:pt x="0" y="917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8870" y="2672615"/>
            <a:ext cx="11750260" cy="2121262"/>
            <a:chOff x="0" y="0"/>
            <a:chExt cx="15667013" cy="2828349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667013" cy="1846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ar-EG" sz="9999" dirty="0">
                  <a:solidFill>
                    <a:srgbClr val="030403"/>
                  </a:solidFill>
                  <a:latin typeface="Simplified Arabic" panose="02020603050405020304" pitchFamily="18" charset="-78"/>
                  <a:ea typeface="Argent"/>
                  <a:cs typeface="Simplified Arabic" panose="02020603050405020304" pitchFamily="18" charset="-78"/>
                  <a:sym typeface="Argent"/>
                </a:rPr>
                <a:t>ورشة العمل الرابعة: مراجعة</a:t>
              </a:r>
              <a:endParaRPr lang="en-US" sz="9999" dirty="0">
                <a:solidFill>
                  <a:srgbClr val="030403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500217" y="2209224"/>
              <a:ext cx="866658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29690" y="4973243"/>
            <a:ext cx="5813468" cy="4186374"/>
          </a:xfrm>
          <a:custGeom>
            <a:avLst/>
            <a:gdLst/>
            <a:ahLst/>
            <a:cxnLst/>
            <a:rect l="l" t="t" r="r" b="b"/>
            <a:pathLst>
              <a:path w="5813468" h="4186374">
                <a:moveTo>
                  <a:pt x="0" y="0"/>
                </a:moveTo>
                <a:lnTo>
                  <a:pt x="5813467" y="0"/>
                </a:lnTo>
                <a:lnTo>
                  <a:pt x="5813467" y="4186373"/>
                </a:lnTo>
                <a:lnTo>
                  <a:pt x="0" y="4186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33" b="-1943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9793" y="3187315"/>
            <a:ext cx="12271822" cy="1352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9"/>
              </a:lnSpc>
            </a:pPr>
            <a:r>
              <a:rPr lang="ar-EG" sz="7399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ما هو التواصل </a:t>
            </a:r>
            <a:r>
              <a:rPr lang="ar-EG" sz="7399" b="1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غير اللفظي</a:t>
            </a:r>
            <a:r>
              <a:rPr lang="ar-EG" sz="7399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؟</a:t>
            </a:r>
            <a:endParaRPr lang="en-US" sz="7399" dirty="0">
              <a:solidFill>
                <a:srgbClr val="FFFFFF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247" y="8727659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08089" y="2654674"/>
            <a:ext cx="12271822" cy="244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ar-EG" sz="6500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لماذا من المهم للغاية الانتباه للإشارات </a:t>
            </a:r>
            <a:r>
              <a:rPr lang="ar-EG" sz="6500" b="1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غير اللفظية </a:t>
            </a:r>
            <a:r>
              <a:rPr lang="ar-EG" sz="6500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الصادرة عن شريكك؟</a:t>
            </a:r>
            <a:endParaRPr lang="en-US" sz="6500" dirty="0">
              <a:solidFill>
                <a:srgbClr val="FFFFFF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513" y="8727659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829" y="8756925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08089" y="2601446"/>
            <a:ext cx="12271822" cy="244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ar-EG" sz="6500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إن التعامل الصامت ليس سامًا، </a:t>
            </a:r>
          </a:p>
          <a:p>
            <a:pPr algn="ctr">
              <a:lnSpc>
                <a:spcPts val="9750"/>
              </a:lnSpc>
            </a:pPr>
            <a:r>
              <a:rPr lang="ar-EG" sz="6500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ومن المقبول تمامًا القيام به.</a:t>
            </a:r>
            <a:endParaRPr lang="en-US" sz="6500" dirty="0">
              <a:solidFill>
                <a:srgbClr val="FFFFFF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00486" y="6219018"/>
            <a:ext cx="3281163" cy="1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ar-EG" sz="9500" dirty="0">
                <a:solidFill>
                  <a:srgbClr val="FFFFFF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صواب</a:t>
            </a:r>
            <a:endParaRPr lang="en-US" sz="9500" dirty="0">
              <a:solidFill>
                <a:srgbClr val="FFFFFF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250691" y="6219018"/>
            <a:ext cx="3192482" cy="1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ar-EG" sz="9500" dirty="0">
                <a:solidFill>
                  <a:srgbClr val="FFFFFF"/>
                </a:solidFill>
                <a:latin typeface="Simplified Arabic" panose="02020603050405020304" pitchFamily="18" charset="-78"/>
                <a:ea typeface="Argent"/>
                <a:cs typeface="Simplified Arabic" panose="02020603050405020304" pitchFamily="18" charset="-78"/>
                <a:sym typeface="Argent"/>
              </a:rPr>
              <a:t>خطأ</a:t>
            </a:r>
            <a:endParaRPr lang="en-US" sz="9500" dirty="0">
              <a:solidFill>
                <a:srgbClr val="FFFFFF"/>
              </a:solidFill>
              <a:latin typeface="Simplified Arabic" panose="02020603050405020304" pitchFamily="18" charset="-78"/>
              <a:ea typeface="Argent"/>
              <a:cs typeface="Simplified Arabic" panose="02020603050405020304" pitchFamily="18" charset="-78"/>
              <a:sym typeface="Argen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35042" y="6130118"/>
            <a:ext cx="1817916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1000">
                <a:solidFill>
                  <a:srgbClr val="FFFFFF"/>
                </a:solidFill>
                <a:latin typeface="Argent"/>
                <a:ea typeface="Argent"/>
                <a:cs typeface="Argent"/>
                <a:sym typeface="Argent"/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1320" y="330985"/>
            <a:ext cx="18288000" cy="203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260"/>
              </a:lnSpc>
            </a:pPr>
            <a:r>
              <a:rPr lang="ar" sz="6000" b="1" dirty="0"/>
              <a:t>القيم التي سنتمسك بها في </a:t>
            </a:r>
            <a:endParaRPr lang="ar-EG" sz="6000" b="1" dirty="0"/>
          </a:p>
          <a:p>
            <a:pPr algn="ctr" rtl="1">
              <a:lnSpc>
                <a:spcPts val="8260"/>
              </a:lnSpc>
            </a:pPr>
            <a:r>
              <a:rPr lang="ar" sz="6000" b="1" dirty="0"/>
              <a:t>هذه الورش</a:t>
            </a:r>
            <a:endParaRPr lang="en-US" sz="5900" b="1" dirty="0">
              <a:solidFill>
                <a:srgbClr val="000000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5909709" y="2920660"/>
            <a:ext cx="6468582" cy="47317"/>
          </a:xfrm>
          <a:prstGeom prst="line">
            <a:avLst/>
          </a:prstGeom>
          <a:ln w="123825" cap="rnd">
            <a:solidFill>
              <a:srgbClr val="4675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02545" y="3620870"/>
            <a:ext cx="4403056" cy="1125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buSzPct val="100000"/>
            </a:pPr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احترام وجهات نظر الآخرين </a:t>
            </a:r>
          </a:p>
          <a:p>
            <a:pPr lvl="0" algn="r" rtl="1">
              <a:buSzPct val="100000"/>
            </a:pPr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حتى لو كانت مختلفة عن وجهة نظرك</a:t>
            </a:r>
            <a:r>
              <a:rPr lang="ar-EG" sz="2400" dirty="0"/>
              <a:t>.</a:t>
            </a:r>
          </a:p>
          <a:p>
            <a:pPr algn="ctr">
              <a:lnSpc>
                <a:spcPts val="3359"/>
              </a:lnSpc>
            </a:pPr>
            <a:endParaRPr lang="en-US" sz="2400" b="1" dirty="0">
              <a:solidFill>
                <a:srgbClr val="000000"/>
              </a:solidFill>
              <a:latin typeface="Gothic A1 Medium Bold"/>
              <a:ea typeface="Gothic A1 Medium Bold"/>
              <a:cs typeface="Gothic A1 Medium Bold"/>
              <a:sym typeface="Gothic A1 Medium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28457" y="3620870"/>
            <a:ext cx="4830843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buSzPts val="1800"/>
            </a:pPr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دعونا نستمع لبعضنا البعض </a:t>
            </a:r>
          </a:p>
          <a:p>
            <a:pPr lvl="0" algn="r" rtl="1">
              <a:buSzPts val="1800"/>
            </a:pPr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عندما يشارك أحدنا.</a:t>
            </a:r>
            <a:endParaRPr lang="ar-EG" sz="2800" dirty="0"/>
          </a:p>
        </p:txBody>
      </p:sp>
      <p:sp>
        <p:nvSpPr>
          <p:cNvPr id="6" name="TextBox 6"/>
          <p:cNvSpPr txBox="1"/>
          <p:nvPr/>
        </p:nvSpPr>
        <p:spPr>
          <a:xfrm>
            <a:off x="2827692" y="5692266"/>
            <a:ext cx="3584972" cy="4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5B4A5B"/>
              </a:buClr>
              <a:buSzPts val="1400"/>
              <a:buFont typeface="Corbel"/>
              <a:buNone/>
              <a:tabLst/>
              <a:defRPr/>
            </a:pPr>
            <a:r>
              <a:rPr kumimoji="0" lang="ar-EG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Calibri"/>
              </a:rPr>
              <a:t>دعونا ندعم بعضنا البعض.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10155" y="7839668"/>
            <a:ext cx="417254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/>
            <a:r>
              <a:rPr lang="ar-EG" sz="2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هذا مكان آمن ومفتوح. ما يقال هنا يبقى هنا.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10155" y="5692266"/>
            <a:ext cx="386744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EG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دعونا نتعلم شيئًا جديدًا.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7692" y="7886098"/>
            <a:ext cx="3686175" cy="3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ct val="111000"/>
              </a:lnSpc>
              <a:buClr>
                <a:srgbClr val="5B4A5B"/>
              </a:buClr>
              <a:buSzPts val="1800"/>
            </a:pPr>
            <a:r>
              <a:rPr lang="ar-EG" sz="2400" dirty="0"/>
              <a:t>نحن جميعا في هذا الدرب معًا.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4739" y="3552131"/>
            <a:ext cx="1378357" cy="1142783"/>
          </a:xfrm>
          <a:custGeom>
            <a:avLst/>
            <a:gdLst/>
            <a:ahLst/>
            <a:cxnLst/>
            <a:rect l="l" t="t" r="r" b="b"/>
            <a:pathLst>
              <a:path w="1378357" h="1142783">
                <a:moveTo>
                  <a:pt x="0" y="0"/>
                </a:moveTo>
                <a:lnTo>
                  <a:pt x="1378356" y="0"/>
                </a:lnTo>
                <a:lnTo>
                  <a:pt x="1378356" y="1142783"/>
                </a:lnTo>
                <a:lnTo>
                  <a:pt x="0" y="1142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31159" y="7628408"/>
            <a:ext cx="1631936" cy="1115651"/>
          </a:xfrm>
          <a:custGeom>
            <a:avLst/>
            <a:gdLst/>
            <a:ahLst/>
            <a:cxnLst/>
            <a:rect l="l" t="t" r="r" b="b"/>
            <a:pathLst>
              <a:path w="1631936" h="1115651">
                <a:moveTo>
                  <a:pt x="0" y="0"/>
                </a:moveTo>
                <a:lnTo>
                  <a:pt x="1631936" y="0"/>
                </a:lnTo>
                <a:lnTo>
                  <a:pt x="1631936" y="1115651"/>
                </a:lnTo>
                <a:lnTo>
                  <a:pt x="0" y="1115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08665" y="5481601"/>
            <a:ext cx="1219792" cy="1347160"/>
          </a:xfrm>
          <a:custGeom>
            <a:avLst/>
            <a:gdLst/>
            <a:ahLst/>
            <a:cxnLst/>
            <a:rect l="l" t="t" r="r" b="b"/>
            <a:pathLst>
              <a:path w="1219792" h="1347160">
                <a:moveTo>
                  <a:pt x="0" y="0"/>
                </a:moveTo>
                <a:lnTo>
                  <a:pt x="1219792" y="0"/>
                </a:lnTo>
                <a:lnTo>
                  <a:pt x="1219792" y="1347161"/>
                </a:lnTo>
                <a:lnTo>
                  <a:pt x="0" y="1347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00452" y="5597356"/>
            <a:ext cx="1146931" cy="1115651"/>
          </a:xfrm>
          <a:custGeom>
            <a:avLst/>
            <a:gdLst/>
            <a:ahLst/>
            <a:cxnLst/>
            <a:rect l="l" t="t" r="r" b="b"/>
            <a:pathLst>
              <a:path w="1146931" h="1115651">
                <a:moveTo>
                  <a:pt x="0" y="0"/>
                </a:moveTo>
                <a:lnTo>
                  <a:pt x="1146930" y="0"/>
                </a:lnTo>
                <a:lnTo>
                  <a:pt x="1146930" y="1115651"/>
                </a:lnTo>
                <a:lnTo>
                  <a:pt x="0" y="1115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08665" y="3552131"/>
            <a:ext cx="832582" cy="1323468"/>
          </a:xfrm>
          <a:custGeom>
            <a:avLst/>
            <a:gdLst/>
            <a:ahLst/>
            <a:cxnLst/>
            <a:rect l="l" t="t" r="r" b="b"/>
            <a:pathLst>
              <a:path w="832582" h="1323468">
                <a:moveTo>
                  <a:pt x="0" y="0"/>
                </a:moveTo>
                <a:lnTo>
                  <a:pt x="832581" y="0"/>
                </a:lnTo>
                <a:lnTo>
                  <a:pt x="832581" y="1323468"/>
                </a:lnTo>
                <a:lnTo>
                  <a:pt x="0" y="1323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371549" y="7795008"/>
            <a:ext cx="894024" cy="1347160"/>
          </a:xfrm>
          <a:custGeom>
            <a:avLst/>
            <a:gdLst/>
            <a:ahLst/>
            <a:cxnLst/>
            <a:rect l="l" t="t" r="r" b="b"/>
            <a:pathLst>
              <a:path w="894024" h="1347160">
                <a:moveTo>
                  <a:pt x="0" y="0"/>
                </a:moveTo>
                <a:lnTo>
                  <a:pt x="894024" y="0"/>
                </a:lnTo>
                <a:lnTo>
                  <a:pt x="894024" y="1347160"/>
                </a:lnTo>
                <a:lnTo>
                  <a:pt x="0" y="1347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17893" y="8896459"/>
            <a:ext cx="2658560" cy="1227727"/>
          </a:xfrm>
          <a:custGeom>
            <a:avLst/>
            <a:gdLst/>
            <a:ahLst/>
            <a:cxnLst/>
            <a:rect l="l" t="t" r="r" b="b"/>
            <a:pathLst>
              <a:path w="2658560" h="1227727">
                <a:moveTo>
                  <a:pt x="0" y="0"/>
                </a:moveTo>
                <a:lnTo>
                  <a:pt x="2658561" y="0"/>
                </a:lnTo>
                <a:lnTo>
                  <a:pt x="2658561" y="1227727"/>
                </a:lnTo>
                <a:lnTo>
                  <a:pt x="0" y="1227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369495"/>
            <a:ext cx="16230600" cy="87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ar-EG" sz="504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ورشة عمل موسيقية</a:t>
            </a:r>
            <a:endParaRPr lang="en-US" sz="5049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41546" y="1401534"/>
            <a:ext cx="1220548" cy="865479"/>
          </a:xfrm>
          <a:custGeom>
            <a:avLst/>
            <a:gdLst/>
            <a:ahLst/>
            <a:cxnLst/>
            <a:rect l="l" t="t" r="r" b="b"/>
            <a:pathLst>
              <a:path w="1220548" h="865479">
                <a:moveTo>
                  <a:pt x="0" y="0"/>
                </a:moveTo>
                <a:lnTo>
                  <a:pt x="1220547" y="0"/>
                </a:lnTo>
                <a:lnTo>
                  <a:pt x="1220547" y="865479"/>
                </a:lnTo>
                <a:lnTo>
                  <a:pt x="0" y="865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2294961" y="1375872"/>
            <a:ext cx="1256737" cy="891141"/>
          </a:xfrm>
          <a:custGeom>
            <a:avLst/>
            <a:gdLst/>
            <a:ahLst/>
            <a:cxnLst/>
            <a:rect l="l" t="t" r="r" b="b"/>
            <a:pathLst>
              <a:path w="1256737" h="891141">
                <a:moveTo>
                  <a:pt x="0" y="0"/>
                </a:moveTo>
                <a:lnTo>
                  <a:pt x="1256737" y="0"/>
                </a:lnTo>
                <a:lnTo>
                  <a:pt x="1256737" y="891141"/>
                </a:lnTo>
                <a:lnTo>
                  <a:pt x="0" y="89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4187" y="4510379"/>
            <a:ext cx="8554755" cy="4812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243589" y="3671283"/>
            <a:ext cx="8616219" cy="40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ar-EG" sz="3534" dirty="0">
                <a:solidFill>
                  <a:srgbClr val="FFFFFF"/>
                </a:solidFill>
                <a:latin typeface="Simplified Arabic" panose="02020603050405020304" pitchFamily="18" charset="-78"/>
                <a:ea typeface="Gothic A1 Black"/>
                <a:cs typeface="Simplified Arabic" panose="02020603050405020304" pitchFamily="18" charset="-78"/>
                <a:sym typeface="Gothic A1 Black"/>
              </a:rPr>
              <a:t>وبينما تستمعين، فكرّي في الآتي:</a:t>
            </a:r>
            <a:endParaRPr lang="en-US" sz="3534" dirty="0">
              <a:solidFill>
                <a:srgbClr val="FFFFFF"/>
              </a:solidFill>
              <a:latin typeface="Simplified Arabic" panose="02020603050405020304" pitchFamily="18" charset="-78"/>
              <a:ea typeface="Gothic A1 Black"/>
              <a:cs typeface="Simplified Arabic" panose="02020603050405020304" pitchFamily="18" charset="-78"/>
              <a:sym typeface="Gothic A1 Black"/>
            </a:endParaRPr>
          </a:p>
          <a:p>
            <a:pPr algn="ctr">
              <a:lnSpc>
                <a:spcPts val="5787"/>
              </a:lnSpc>
            </a:pPr>
            <a:endParaRPr lang="en-US" sz="3534" dirty="0">
              <a:solidFill>
                <a:srgbClr val="FFFFFF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  <a:p>
            <a:pPr algn="r" rtl="1">
              <a:lnSpc>
                <a:spcPts val="5159"/>
              </a:lnSpc>
            </a:pPr>
            <a:r>
              <a:rPr lang="ar-EG" sz="3685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هل ترسل الأغنية رسالة جيدة، أم سيئة؟</a:t>
            </a:r>
            <a:endParaRPr lang="en-US" sz="3685" dirty="0">
              <a:solidFill>
                <a:srgbClr val="FFFFFF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  <a:p>
            <a:pPr algn="r" rtl="1">
              <a:lnSpc>
                <a:spcPts val="5159"/>
              </a:lnSpc>
            </a:pPr>
            <a:r>
              <a:rPr lang="ar-EG" sz="3685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هل تُحوّل النساء والفتيات إلى سلع؟</a:t>
            </a:r>
          </a:p>
          <a:p>
            <a:pPr algn="r" rtl="1">
              <a:lnSpc>
                <a:spcPts val="5159"/>
              </a:lnSpc>
            </a:pPr>
            <a:r>
              <a:rPr lang="ar-EG" sz="3685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هل يُحتفى بالتنوّع؟</a:t>
            </a:r>
          </a:p>
          <a:p>
            <a:pPr algn="r" rtl="1">
              <a:lnSpc>
                <a:spcPts val="5159"/>
              </a:lnSpc>
            </a:pPr>
            <a:r>
              <a:rPr lang="ar-EG" sz="3685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ما </a:t>
            </a:r>
            <a:r>
              <a:rPr lang="ar-EG" sz="3685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الذي يُعجبكِ </a:t>
            </a:r>
            <a:r>
              <a:rPr lang="ar-EG" sz="3685" dirty="0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في الأغنية؟ وما الذي </a:t>
            </a:r>
            <a:r>
              <a:rPr lang="ar-EG" sz="3685">
                <a:solidFill>
                  <a:srgbClr val="FFFFFF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لا يُعجبكِ؟</a:t>
            </a:r>
            <a:endParaRPr lang="en-US" sz="3685" dirty="0">
              <a:solidFill>
                <a:srgbClr val="FFFFFF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36229" y="2476454"/>
            <a:ext cx="5015541" cy="125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ar-EG" sz="3551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دعونا نستمع إلى الأغاني التي أحضرناها!</a:t>
            </a:r>
            <a:endParaRPr lang="en-US" sz="3551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5655" y="1318022"/>
            <a:ext cx="13601700" cy="76509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9393" y="3989774"/>
            <a:ext cx="15829214" cy="342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ar-EG" sz="3600" dirty="0">
                <a:solidFill>
                  <a:srgbClr val="000000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صواب أم خطأ: الصمت ليس سلوكًا سامًا، وهو أمرٌ مقبول.</a:t>
            </a:r>
          </a:p>
          <a:p>
            <a:pPr algn="ctr">
              <a:lnSpc>
                <a:spcPts val="5400"/>
              </a:lnSpc>
            </a:pPr>
            <a:endParaRPr lang="ar-EG" sz="3600" dirty="0">
              <a:solidFill>
                <a:srgbClr val="000000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  <a:p>
            <a:pPr algn="ctr">
              <a:lnSpc>
                <a:spcPts val="5400"/>
              </a:lnSpc>
            </a:pPr>
            <a:r>
              <a:rPr lang="ar-EG" sz="3600" dirty="0">
                <a:solidFill>
                  <a:srgbClr val="000000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ما هو </a:t>
            </a:r>
            <a:r>
              <a:rPr lang="ar-EG" sz="3600" b="1" dirty="0">
                <a:solidFill>
                  <a:srgbClr val="000000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التواصل غير اللفظي</a:t>
            </a:r>
            <a:r>
              <a:rPr lang="ar-EG" sz="3600" dirty="0">
                <a:solidFill>
                  <a:srgbClr val="000000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؟</a:t>
            </a:r>
          </a:p>
          <a:p>
            <a:pPr algn="ctr">
              <a:lnSpc>
                <a:spcPts val="5400"/>
              </a:lnSpc>
            </a:pPr>
            <a:endParaRPr lang="ar-EG" sz="3600" dirty="0">
              <a:solidFill>
                <a:srgbClr val="000000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  <a:p>
            <a:pPr algn="ctr">
              <a:lnSpc>
                <a:spcPts val="5400"/>
              </a:lnSpc>
            </a:pPr>
            <a:r>
              <a:rPr lang="ar-EG" sz="3600" dirty="0">
                <a:solidFill>
                  <a:srgbClr val="000000"/>
                </a:solidFill>
                <a:latin typeface="Simplified Arabic" panose="02020603050405020304" pitchFamily="18" charset="-78"/>
                <a:ea typeface="Lato"/>
                <a:cs typeface="Simplified Arabic" panose="02020603050405020304" pitchFamily="18" charset="-78"/>
                <a:sym typeface="Lato"/>
              </a:rPr>
              <a:t>لماذا من المهم الانتباه للإشارات غير اللفظية من شريكك؟</a:t>
            </a:r>
            <a:endParaRPr lang="en-US" sz="3600" dirty="0">
              <a:solidFill>
                <a:srgbClr val="000000"/>
              </a:solidFill>
              <a:latin typeface="Simplified Arabic" panose="02020603050405020304" pitchFamily="18" charset="-78"/>
              <a:ea typeface="Lato"/>
              <a:cs typeface="Simplified Arabic" panose="02020603050405020304" pitchFamily="18" charset="-78"/>
              <a:sym typeface="Lato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2477" y="8786191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6350" y="704134"/>
            <a:ext cx="16607377" cy="287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EG" sz="4000" b="1" dirty="0"/>
              <a:t>خصصي بعض الوقت للإجابة على الأسئلة التالية. </a:t>
            </a:r>
          </a:p>
          <a:p>
            <a:pPr algn="ctr"/>
            <a:r>
              <a:rPr lang="ar-EG" sz="4000" b="1" dirty="0"/>
              <a:t>لن يتم تقييمها، فلا تقلقي بشأن الحصول </a:t>
            </a:r>
          </a:p>
          <a:p>
            <a:pPr algn="ctr"/>
            <a:r>
              <a:rPr lang="ar-EG" sz="4000" b="1" dirty="0"/>
              <a:t>على الإجابة الصحيحة.</a:t>
            </a:r>
          </a:p>
          <a:p>
            <a:pPr algn="ctr">
              <a:lnSpc>
                <a:spcPts val="9660"/>
              </a:lnSpc>
            </a:pPr>
            <a:endParaRPr lang="en-US" sz="3900" dirty="0">
              <a:solidFill>
                <a:srgbClr val="000000"/>
              </a:solidFill>
              <a:latin typeface="Gothic A1 Black"/>
              <a:ea typeface="Gothic A1 Black"/>
              <a:cs typeface="Gothic A1 Black"/>
              <a:sym typeface="Gothic A1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8311" y="670943"/>
            <a:ext cx="15051378" cy="1778799"/>
          </a:xfrm>
          <a:custGeom>
            <a:avLst/>
            <a:gdLst/>
            <a:ahLst/>
            <a:cxnLst/>
            <a:rect l="l" t="t" r="r" b="b"/>
            <a:pathLst>
              <a:path w="15051378" h="1778799">
                <a:moveTo>
                  <a:pt x="0" y="0"/>
                </a:moveTo>
                <a:lnTo>
                  <a:pt x="15051378" y="0"/>
                </a:lnTo>
                <a:lnTo>
                  <a:pt x="15051378" y="1778799"/>
                </a:lnTo>
                <a:lnTo>
                  <a:pt x="0" y="1778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41128" y="6737213"/>
            <a:ext cx="8506172" cy="2721975"/>
          </a:xfrm>
          <a:custGeom>
            <a:avLst/>
            <a:gdLst/>
            <a:ahLst/>
            <a:cxnLst/>
            <a:rect l="l" t="t" r="r" b="b"/>
            <a:pathLst>
              <a:path w="8506172" h="2721975">
                <a:moveTo>
                  <a:pt x="0" y="0"/>
                </a:moveTo>
                <a:lnTo>
                  <a:pt x="8506172" y="0"/>
                </a:lnTo>
                <a:lnTo>
                  <a:pt x="8506172" y="2721975"/>
                </a:lnTo>
                <a:lnTo>
                  <a:pt x="0" y="272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5413" y="8785129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59" y="0"/>
                </a:lnTo>
                <a:lnTo>
                  <a:pt x="2919259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56252" y="736607"/>
            <a:ext cx="3975497" cy="744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9"/>
              </a:lnSpc>
              <a:spcBef>
                <a:spcPct val="0"/>
              </a:spcBef>
            </a:pPr>
            <a:r>
              <a:rPr lang="ar-EG" sz="3862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التواصل:</a:t>
            </a:r>
            <a:endParaRPr lang="en-US" sz="3862" b="1" dirty="0">
              <a:solidFill>
                <a:srgbClr val="000000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12252" y="1575017"/>
            <a:ext cx="14657437" cy="67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5"/>
              </a:lnSpc>
              <a:spcBef>
                <a:spcPct val="0"/>
              </a:spcBef>
            </a:pPr>
            <a:r>
              <a:rPr lang="ar-EG" sz="3503" dirty="0">
                <a:solidFill>
                  <a:srgbClr val="000000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الطريقة التي نعطي ونستقبل بها المعلومات لبعضنا البعض</a:t>
            </a:r>
            <a:endParaRPr lang="en-US" sz="3503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6178" y="3554077"/>
            <a:ext cx="15415643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ar-EG" sz="3999" dirty="0">
                <a:solidFill>
                  <a:srgbClr val="F8F6F7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لدينا اليوم طرقٌ عديدة للتواصل، سواءً كان ذلك بصورة شخصية، 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r>
              <a:rPr lang="ar-EG" sz="3999" dirty="0">
                <a:solidFill>
                  <a:srgbClr val="F8F6F7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أو عبر الرسائل النصية، أو محادثات الفيديو!</a:t>
            </a:r>
            <a:endParaRPr lang="en-US" sz="3999" dirty="0">
              <a:solidFill>
                <a:srgbClr val="F8F6F7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6203847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679" y="8663028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9"/>
                </a:lnTo>
                <a:lnTo>
                  <a:pt x="0" y="134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14400"/>
            <a:ext cx="16715875" cy="15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ar-EG" sz="509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لماذا يُعد التواصل مهمًا في العلاقات؟</a:t>
            </a:r>
            <a:endParaRPr lang="en-US" sz="5099" b="1" dirty="0">
              <a:solidFill>
                <a:srgbClr val="FFFFFF"/>
              </a:solidFill>
              <a:latin typeface="Raleway 1 Bold"/>
              <a:ea typeface="Raleway 1 Bold"/>
              <a:cs typeface="Raleway 1 Bold"/>
              <a:sym typeface="Raleway 1 Bold"/>
            </a:endParaRPr>
          </a:p>
          <a:p>
            <a:pPr algn="ctr">
              <a:lnSpc>
                <a:spcPts val="4619"/>
              </a:lnSpc>
              <a:spcBef>
                <a:spcPct val="0"/>
              </a:spcBef>
            </a:pPr>
            <a:endParaRPr lang="en-US" sz="5099" b="1" dirty="0">
              <a:solidFill>
                <a:srgbClr val="FFFFFF"/>
              </a:solidFill>
              <a:latin typeface="Raleway 1 Bold"/>
              <a:ea typeface="Raleway 1 Bold"/>
              <a:cs typeface="Raleway 1 Bold"/>
              <a:sym typeface="Raleway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15366" y="5444848"/>
            <a:ext cx="15370373" cy="66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ar-EG" sz="3800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يساعدنا تعلُّم كيفية التحدث مع بعضنا البعض على التعامل بشكل أفضل مع الخلافات.</a:t>
            </a:r>
            <a:endParaRPr lang="en-US" sz="3800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5366" y="2893695"/>
            <a:ext cx="15384810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20"/>
              </a:lnSpc>
            </a:pPr>
            <a:r>
              <a:rPr lang="ar-EG" sz="3800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من المهم دائمًا أن نشعر بأننا يُستمع إلينا، ونُحترم في علاقاتنا.</a:t>
            </a:r>
            <a:endParaRPr lang="en-US" sz="3800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5366" y="4130675"/>
            <a:ext cx="10344745" cy="66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20"/>
              </a:lnSpc>
            </a:pPr>
            <a:r>
              <a:rPr lang="ar-EG" sz="3800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يساعدنا التواصل على دعم بعضنا البعض.</a:t>
            </a:r>
            <a:endParaRPr lang="en-US" sz="3800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9357" y="2560780"/>
            <a:ext cx="17358643" cy="278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 algn="r" rtl="1">
              <a:lnSpc>
                <a:spcPts val="5459"/>
              </a:lnSpc>
              <a:buAutoNum type="arabicPeriod"/>
            </a:pPr>
            <a:r>
              <a:rPr lang="ar-EG" sz="389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أن يمنحكِ اهتمامه الكامل.</a:t>
            </a:r>
          </a:p>
          <a:p>
            <a:pPr marL="742950" indent="-742950" algn="r" rtl="1">
              <a:lnSpc>
                <a:spcPts val="5459"/>
              </a:lnSpc>
              <a:buAutoNum type="arabicPeriod"/>
            </a:pPr>
            <a:r>
              <a:rPr lang="ar-EG" sz="389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أن يقضي وقتًا معكِ، ويشعركِ بأنه يمكنكِ الاعتماد عليه.</a:t>
            </a:r>
          </a:p>
          <a:p>
            <a:pPr marL="742950" indent="-742950" algn="r" rtl="1">
              <a:lnSpc>
                <a:spcPts val="5459"/>
              </a:lnSpc>
              <a:buAutoNum type="arabicPeriod"/>
            </a:pPr>
            <a:r>
              <a:rPr lang="ar-EG" sz="3899" dirty="0">
                <a:solidFill>
                  <a:srgbClr val="FFFFFF"/>
                </a:solidFill>
                <a:latin typeface="Simplified Arabic" panose="02020603050405020304" pitchFamily="18" charset="-78"/>
                <a:ea typeface="Radley"/>
                <a:cs typeface="Simplified Arabic" panose="02020603050405020304" pitchFamily="18" charset="-78"/>
                <a:sym typeface="Radley"/>
              </a:rPr>
              <a:t>أن تكوني قادرة على مشاركة أفكاركِ وخواطركِ ومشاعركِ معه دون خوف.</a:t>
            </a:r>
            <a:endParaRPr lang="en-US" sz="3899" dirty="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  <a:p>
            <a:pPr algn="l">
              <a:lnSpc>
                <a:spcPts val="5459"/>
              </a:lnSpc>
            </a:pPr>
            <a:endParaRPr lang="en-US" sz="3899" dirty="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077605" y="4938220"/>
            <a:ext cx="4111875" cy="5348780"/>
          </a:xfrm>
          <a:custGeom>
            <a:avLst/>
            <a:gdLst/>
            <a:ahLst/>
            <a:cxnLst/>
            <a:rect l="l" t="t" r="r" b="b"/>
            <a:pathLst>
              <a:path w="4111875" h="5348780">
                <a:moveTo>
                  <a:pt x="0" y="0"/>
                </a:moveTo>
                <a:lnTo>
                  <a:pt x="4111874" y="0"/>
                </a:lnTo>
                <a:lnTo>
                  <a:pt x="4111874" y="5348780"/>
                </a:lnTo>
                <a:lnTo>
                  <a:pt x="0" y="534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0779" y="8584241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16136" y="914400"/>
            <a:ext cx="1665572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ar-EG" sz="509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في العلاقات الحميمية، ينبغي على شريككِ...</a:t>
            </a:r>
            <a:endParaRPr lang="en-US" sz="5099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60469" y="-269800"/>
            <a:ext cx="5486000" cy="4073355"/>
          </a:xfrm>
          <a:custGeom>
            <a:avLst/>
            <a:gdLst/>
            <a:ahLst/>
            <a:cxnLst/>
            <a:rect l="l" t="t" r="r" b="b"/>
            <a:pathLst>
              <a:path w="5486000" h="4073355">
                <a:moveTo>
                  <a:pt x="0" y="0"/>
                </a:moveTo>
                <a:lnTo>
                  <a:pt x="5486000" y="0"/>
                </a:lnTo>
                <a:lnTo>
                  <a:pt x="5486000" y="4073355"/>
                </a:lnTo>
                <a:lnTo>
                  <a:pt x="0" y="407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84356" y="-126320"/>
            <a:ext cx="4595835" cy="3354960"/>
          </a:xfrm>
          <a:custGeom>
            <a:avLst/>
            <a:gdLst/>
            <a:ahLst/>
            <a:cxnLst/>
            <a:rect l="l" t="t" r="r" b="b"/>
            <a:pathLst>
              <a:path w="4595835" h="3354960">
                <a:moveTo>
                  <a:pt x="0" y="0"/>
                </a:moveTo>
                <a:lnTo>
                  <a:pt x="4595835" y="0"/>
                </a:lnTo>
                <a:lnTo>
                  <a:pt x="4595835" y="3354959"/>
                </a:lnTo>
                <a:lnTo>
                  <a:pt x="0" y="3354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6029" y="533364"/>
            <a:ext cx="1972899" cy="2467026"/>
          </a:xfrm>
          <a:custGeom>
            <a:avLst/>
            <a:gdLst/>
            <a:ahLst/>
            <a:cxnLst/>
            <a:rect l="l" t="t" r="r" b="b"/>
            <a:pathLst>
              <a:path w="1972899" h="2467026">
                <a:moveTo>
                  <a:pt x="0" y="0"/>
                </a:moveTo>
                <a:lnTo>
                  <a:pt x="1972899" y="0"/>
                </a:lnTo>
                <a:lnTo>
                  <a:pt x="1972899" y="2467027"/>
                </a:lnTo>
                <a:lnTo>
                  <a:pt x="0" y="2467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196" b="-114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72459" y="162285"/>
            <a:ext cx="1837106" cy="2665984"/>
          </a:xfrm>
          <a:custGeom>
            <a:avLst/>
            <a:gdLst/>
            <a:ahLst/>
            <a:cxnLst/>
            <a:rect l="l" t="t" r="r" b="b"/>
            <a:pathLst>
              <a:path w="1837106" h="2665984">
                <a:moveTo>
                  <a:pt x="0" y="0"/>
                </a:moveTo>
                <a:lnTo>
                  <a:pt x="1837106" y="0"/>
                </a:lnTo>
                <a:lnTo>
                  <a:pt x="1837106" y="2665985"/>
                </a:lnTo>
                <a:lnTo>
                  <a:pt x="0" y="2665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72008" y="4671758"/>
            <a:ext cx="15510265" cy="224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879"/>
              </a:lnSpc>
            </a:pPr>
            <a:r>
              <a:rPr lang="ar-EG" sz="41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يمكنك تقاسم الأمور مع شريككِ بالتواصل معه. </a:t>
            </a:r>
          </a:p>
          <a:p>
            <a:pPr algn="ctr" rtl="1">
              <a:lnSpc>
                <a:spcPts val="5879"/>
              </a:lnSpc>
            </a:pPr>
            <a:r>
              <a:rPr lang="ar-EG" sz="41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هناك طرق عديدة للتواصل للأفراد للتواصل، لكن التواصل لا يقتصر على الكلام الملفوظ فقط، </a:t>
            </a:r>
          </a:p>
          <a:p>
            <a:pPr algn="ctr" rtl="1">
              <a:lnSpc>
                <a:spcPts val="5879"/>
              </a:lnSpc>
            </a:pPr>
            <a:r>
              <a:rPr lang="ar-EG" sz="41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فقد يتواصل بعض الأشخاص بطريقة غير لفظية.</a:t>
            </a:r>
            <a:endParaRPr lang="en-US" sz="4199" dirty="0">
              <a:solidFill>
                <a:srgbClr val="FFFFFF"/>
              </a:solidFill>
              <a:latin typeface="Raleway 1"/>
              <a:ea typeface="Raleway 1"/>
              <a:cs typeface="Raleway 1"/>
              <a:sym typeface="Raleway 1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26029" y="8584241"/>
            <a:ext cx="2919260" cy="1348119"/>
          </a:xfrm>
          <a:custGeom>
            <a:avLst/>
            <a:gdLst/>
            <a:ahLst/>
            <a:cxnLst/>
            <a:rect l="l" t="t" r="r" b="b"/>
            <a:pathLst>
              <a:path w="2919260" h="1348119">
                <a:moveTo>
                  <a:pt x="0" y="0"/>
                </a:moveTo>
                <a:lnTo>
                  <a:pt x="2919260" y="0"/>
                </a:lnTo>
                <a:lnTo>
                  <a:pt x="2919260" y="1348118"/>
                </a:lnTo>
                <a:lnTo>
                  <a:pt x="0" y="13481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25531" y="2742545"/>
            <a:ext cx="1194129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ar-EG" sz="4199" b="1" dirty="0">
                <a:solidFill>
                  <a:srgbClr val="FFFFFF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كيف يمكنك تقاسم الأمور مع شريككِ؟</a:t>
            </a:r>
            <a:endParaRPr lang="en-US" sz="4199" b="1" dirty="0">
              <a:solidFill>
                <a:srgbClr val="FFFFFF"/>
              </a:solidFill>
              <a:latin typeface="Simplified Arabic" panose="02020603050405020304" pitchFamily="18" charset="-78"/>
              <a:ea typeface="Raleway 1 Bold"/>
              <a:cs typeface="Simplified Arabic" panose="02020603050405020304" pitchFamily="18" charset="-78"/>
              <a:sym typeface="Raleway 1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003" y="948493"/>
            <a:ext cx="16951995" cy="2003418"/>
          </a:xfrm>
          <a:custGeom>
            <a:avLst/>
            <a:gdLst/>
            <a:ahLst/>
            <a:cxnLst/>
            <a:rect l="l" t="t" r="r" b="b"/>
            <a:pathLst>
              <a:path w="16951995" h="2003418">
                <a:moveTo>
                  <a:pt x="0" y="0"/>
                </a:moveTo>
                <a:lnTo>
                  <a:pt x="16951994" y="0"/>
                </a:lnTo>
                <a:lnTo>
                  <a:pt x="16951994" y="2003418"/>
                </a:lnTo>
                <a:lnTo>
                  <a:pt x="0" y="2003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680836" y="2866186"/>
            <a:ext cx="14926327" cy="235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  <a:spcBef>
                <a:spcPct val="0"/>
              </a:spcBef>
            </a:pPr>
            <a:endParaRPr dirty="0"/>
          </a:p>
          <a:p>
            <a:pPr algn="just" rtl="1">
              <a:lnSpc>
                <a:spcPts val="6159"/>
              </a:lnSpc>
              <a:spcBef>
                <a:spcPct val="0"/>
              </a:spcBef>
            </a:pPr>
            <a:r>
              <a:rPr lang="ar-EG" sz="4399" dirty="0">
                <a:solidFill>
                  <a:srgbClr val="FFFFFF"/>
                </a:solidFill>
                <a:latin typeface="Simplified Arabic" panose="02020603050405020304" pitchFamily="18" charset="-78"/>
                <a:ea typeface="Raleway 1"/>
                <a:cs typeface="Simplified Arabic" panose="02020603050405020304" pitchFamily="18" charset="-78"/>
                <a:sym typeface="Raleway 1"/>
              </a:rPr>
              <a:t>قد يستخدم إيماءات كخفض رأسه أو ثني ظهره، أو تعابير وجهه كالنظر إلى أسفل، أو إغلاق عينيه، أو اللمس كإمساك اليدين، أو التربيت على كتفها.</a:t>
            </a:r>
            <a:endParaRPr lang="en-US" sz="4399" dirty="0">
              <a:solidFill>
                <a:srgbClr val="FFFFFF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11028" y="6993052"/>
            <a:ext cx="1845222" cy="2950210"/>
          </a:xfrm>
          <a:custGeom>
            <a:avLst/>
            <a:gdLst/>
            <a:ahLst/>
            <a:cxnLst/>
            <a:rect l="l" t="t" r="r" b="b"/>
            <a:pathLst>
              <a:path w="1845222" h="2950210">
                <a:moveTo>
                  <a:pt x="0" y="0"/>
                </a:moveTo>
                <a:lnTo>
                  <a:pt x="1845222" y="0"/>
                </a:lnTo>
                <a:lnTo>
                  <a:pt x="1845222" y="2950210"/>
                </a:lnTo>
                <a:lnTo>
                  <a:pt x="0" y="29502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79183" y="7139736"/>
            <a:ext cx="2812404" cy="2838206"/>
          </a:xfrm>
          <a:custGeom>
            <a:avLst/>
            <a:gdLst/>
            <a:ahLst/>
            <a:cxnLst/>
            <a:rect l="l" t="t" r="r" b="b"/>
            <a:pathLst>
              <a:path w="2812404" h="2838206">
                <a:moveTo>
                  <a:pt x="0" y="0"/>
                </a:moveTo>
                <a:lnTo>
                  <a:pt x="2812404" y="0"/>
                </a:lnTo>
                <a:lnTo>
                  <a:pt x="2812404" y="2838206"/>
                </a:lnTo>
                <a:lnTo>
                  <a:pt x="0" y="2838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08165" y="7139736"/>
            <a:ext cx="2519103" cy="2862618"/>
          </a:xfrm>
          <a:custGeom>
            <a:avLst/>
            <a:gdLst/>
            <a:ahLst/>
            <a:cxnLst/>
            <a:rect l="l" t="t" r="r" b="b"/>
            <a:pathLst>
              <a:path w="2519103" h="2862618">
                <a:moveTo>
                  <a:pt x="0" y="0"/>
                </a:moveTo>
                <a:lnTo>
                  <a:pt x="2519103" y="0"/>
                </a:lnTo>
                <a:lnTo>
                  <a:pt x="2519103" y="2862617"/>
                </a:lnTo>
                <a:lnTo>
                  <a:pt x="0" y="2862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982310"/>
            <a:ext cx="2557391" cy="1181007"/>
          </a:xfrm>
          <a:custGeom>
            <a:avLst/>
            <a:gdLst/>
            <a:ahLst/>
            <a:cxnLst/>
            <a:rect l="l" t="t" r="r" b="b"/>
            <a:pathLst>
              <a:path w="2557391" h="1181007">
                <a:moveTo>
                  <a:pt x="0" y="0"/>
                </a:moveTo>
                <a:lnTo>
                  <a:pt x="2557391" y="0"/>
                </a:lnTo>
                <a:lnTo>
                  <a:pt x="2557391" y="1181007"/>
                </a:lnTo>
                <a:lnTo>
                  <a:pt x="0" y="1181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487503" y="971550"/>
            <a:ext cx="13312993" cy="177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endParaRPr dirty="0"/>
          </a:p>
          <a:p>
            <a:pPr algn="ctr" rtl="1">
              <a:lnSpc>
                <a:spcPts val="5383"/>
              </a:lnSpc>
              <a:spcBef>
                <a:spcPct val="0"/>
              </a:spcBef>
            </a:pPr>
            <a:r>
              <a:rPr lang="ar-EG" sz="3845" b="1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التواصل غير اللفظي: </a:t>
            </a:r>
            <a:r>
              <a:rPr lang="ar-EG" sz="3845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عندما يُشارك شخص ما أفكاره ومشاعره </a:t>
            </a:r>
          </a:p>
          <a:p>
            <a:pPr algn="ctr" rtl="1">
              <a:lnSpc>
                <a:spcPts val="5383"/>
              </a:lnSpc>
              <a:spcBef>
                <a:spcPct val="0"/>
              </a:spcBef>
            </a:pPr>
            <a:r>
              <a:rPr lang="ar-EG" sz="3845" u="sng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بدون</a:t>
            </a:r>
            <a:r>
              <a:rPr lang="ar-EG" sz="3845" dirty="0">
                <a:solidFill>
                  <a:srgbClr val="000000"/>
                </a:solidFill>
                <a:latin typeface="Simplified Arabic" panose="02020603050405020304" pitchFamily="18" charset="-78"/>
                <a:ea typeface="Raleway 1 Bold"/>
                <a:cs typeface="Simplified Arabic" panose="02020603050405020304" pitchFamily="18" charset="-78"/>
                <a:sym typeface="Raleway 1 Bold"/>
              </a:rPr>
              <a:t> استخدام الكلمات الملفوظة</a:t>
            </a:r>
            <a:endParaRPr lang="en-US" sz="3845" dirty="0">
              <a:solidFill>
                <a:srgbClr val="000000"/>
              </a:solidFill>
              <a:latin typeface="Simplified Arabic" panose="02020603050405020304" pitchFamily="18" charset="-78"/>
              <a:ea typeface="Raleway 1"/>
              <a:cs typeface="Simplified Arabic" panose="02020603050405020304" pitchFamily="18" charset="-78"/>
              <a:sym typeface="Raleway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623</Words>
  <Application>Microsoft Macintosh PowerPoint</Application>
  <PresentationFormat>Custom</PresentationFormat>
  <Paragraphs>84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Gothic A1 Medium Bold</vt:lpstr>
      <vt:lpstr>Arial</vt:lpstr>
      <vt:lpstr>Simplified Arabic</vt:lpstr>
      <vt:lpstr>Raleway 1 Bold</vt:lpstr>
      <vt:lpstr>Raleway 1</vt:lpstr>
      <vt:lpstr>Gothic A1 Medium</vt:lpstr>
      <vt:lpstr>Argent</vt:lpstr>
      <vt:lpstr>Corbel</vt:lpstr>
      <vt:lpstr>Calibri</vt:lpstr>
      <vt:lpstr>Radley</vt:lpstr>
      <vt:lpstr>Gothic A1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HRR 1-6</dc:title>
  <dc:creator>Maged Mikhail</dc:creator>
  <cp:lastModifiedBy>Pakou Khang</cp:lastModifiedBy>
  <cp:revision>7</cp:revision>
  <dcterms:created xsi:type="dcterms:W3CDTF">2006-08-16T00:00:00Z</dcterms:created>
  <dcterms:modified xsi:type="dcterms:W3CDTF">2025-07-09T16:29:46Z</dcterms:modified>
  <dc:identifier>DAF7TYvv9xQ</dc:identifier>
</cp:coreProperties>
</file>