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49"/>
  </p:notesMasterIdLst>
  <p:handoutMasterIdLst>
    <p:handoutMasterId r:id="rId50"/>
  </p:handoutMasterIdLst>
  <p:sldIdLst>
    <p:sldId id="460" r:id="rId2"/>
    <p:sldId id="812" r:id="rId3"/>
    <p:sldId id="730" r:id="rId4"/>
    <p:sldId id="789" r:id="rId5"/>
    <p:sldId id="859" r:id="rId6"/>
    <p:sldId id="895" r:id="rId7"/>
    <p:sldId id="896" r:id="rId8"/>
    <p:sldId id="901" r:id="rId9"/>
    <p:sldId id="898" r:id="rId10"/>
    <p:sldId id="899" r:id="rId11"/>
    <p:sldId id="900" r:id="rId12"/>
    <p:sldId id="733" r:id="rId13"/>
    <p:sldId id="920" r:id="rId14"/>
    <p:sldId id="921" r:id="rId15"/>
    <p:sldId id="922" r:id="rId16"/>
    <p:sldId id="923" r:id="rId17"/>
    <p:sldId id="924" r:id="rId18"/>
    <p:sldId id="925" r:id="rId19"/>
    <p:sldId id="737" r:id="rId20"/>
    <p:sldId id="918" r:id="rId21"/>
    <p:sldId id="919" r:id="rId22"/>
    <p:sldId id="902" r:id="rId23"/>
    <p:sldId id="903" r:id="rId24"/>
    <p:sldId id="904" r:id="rId25"/>
    <p:sldId id="905" r:id="rId26"/>
    <p:sldId id="906" r:id="rId27"/>
    <p:sldId id="907" r:id="rId28"/>
    <p:sldId id="908" r:id="rId29"/>
    <p:sldId id="909" r:id="rId30"/>
    <p:sldId id="910" r:id="rId31"/>
    <p:sldId id="911" r:id="rId32"/>
    <p:sldId id="912" r:id="rId33"/>
    <p:sldId id="913" r:id="rId34"/>
    <p:sldId id="914" r:id="rId35"/>
    <p:sldId id="915" r:id="rId36"/>
    <p:sldId id="916" r:id="rId37"/>
    <p:sldId id="926" r:id="rId38"/>
    <p:sldId id="927" r:id="rId39"/>
    <p:sldId id="928" r:id="rId40"/>
    <p:sldId id="929" r:id="rId41"/>
    <p:sldId id="930" r:id="rId42"/>
    <p:sldId id="931" r:id="rId43"/>
    <p:sldId id="790" r:id="rId44"/>
    <p:sldId id="762" r:id="rId45"/>
    <p:sldId id="763" r:id="rId46"/>
    <p:sldId id="764" r:id="rId47"/>
    <p:sldId id="791" r:id="rId4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600"/>
    <a:srgbClr val="E4EE93"/>
    <a:srgbClr val="E4EE76"/>
    <a:srgbClr val="EF5AD6"/>
    <a:srgbClr val="A244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407" autoAdjust="0"/>
  </p:normalViewPr>
  <p:slideViewPr>
    <p:cSldViewPr>
      <p:cViewPr varScale="1">
        <p:scale>
          <a:sx n="123" d="100"/>
          <a:sy n="123" d="100"/>
        </p:scale>
        <p:origin x="1880" y="192"/>
      </p:cViewPr>
      <p:guideLst>
        <p:guide orient="horz" pos="2160"/>
        <p:guide pos="2880"/>
      </p:guideLst>
    </p:cSldViewPr>
  </p:slideViewPr>
  <p:outlineViewPr>
    <p:cViewPr>
      <p:scale>
        <a:sx n="33" d="100"/>
        <a:sy n="33" d="100"/>
      </p:scale>
      <p:origin x="0" y="-16116"/>
    </p:cViewPr>
  </p:outlineViewPr>
  <p:notesTextViewPr>
    <p:cViewPr>
      <p:scale>
        <a:sx n="3" d="2"/>
        <a:sy n="3" d="2"/>
      </p:scale>
      <p:origin x="0" y="0"/>
    </p:cViewPr>
  </p:notesTextViewPr>
  <p:sorterViewPr>
    <p:cViewPr>
      <p:scale>
        <a:sx n="100" d="100"/>
        <a:sy n="100" d="100"/>
      </p:scale>
      <p:origin x="0" y="-9556"/>
    </p:cViewPr>
  </p:sorterViewPr>
  <p:notesViewPr>
    <p:cSldViewPr>
      <p:cViewPr varScale="1">
        <p:scale>
          <a:sx n="53" d="100"/>
          <a:sy n="53" d="100"/>
        </p:scale>
        <p:origin x="2648"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3D7C75-3BFD-4E54-84B6-6B4F35B78FA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E42C907-E3F5-486E-AA62-8CF286ACCEF3}">
      <dgm:prSet phldrT="[Text]"/>
      <dgm:spPr/>
      <dgm:t>
        <a:bodyPr/>
        <a:lstStyle/>
        <a:p>
          <a:r>
            <a:rPr lang="en-US" b="1" dirty="0"/>
            <a:t>3</a:t>
          </a:r>
        </a:p>
      </dgm:t>
    </dgm:pt>
    <dgm:pt modelId="{43DF86AD-89AF-4828-A879-FA0EAFA58B0F}" type="parTrans" cxnId="{C5403092-34B4-434F-B1B9-03BE88A47E85}">
      <dgm:prSet/>
      <dgm:spPr/>
      <dgm:t>
        <a:bodyPr/>
        <a:lstStyle/>
        <a:p>
          <a:endParaRPr lang="en-US"/>
        </a:p>
      </dgm:t>
    </dgm:pt>
    <dgm:pt modelId="{BF3AB471-5CE1-4C3A-88CB-AD0B96B3FB97}" type="sibTrans" cxnId="{C5403092-34B4-434F-B1B9-03BE88A47E85}">
      <dgm:prSet/>
      <dgm:spPr/>
      <dgm:t>
        <a:bodyPr/>
        <a:lstStyle/>
        <a:p>
          <a:endParaRPr lang="en-US"/>
        </a:p>
      </dgm:t>
    </dgm:pt>
    <dgm:pt modelId="{8D230326-A6EE-4694-B3B3-3BF95B054480}">
      <dgm:prSet phldrT="[Text]"/>
      <dgm:spPr/>
      <dgm:t>
        <a:bodyPr/>
        <a:lstStyle/>
        <a:p>
          <a:r>
            <a:rPr lang="en-US" b="1" dirty="0"/>
            <a:t>Levels  </a:t>
          </a:r>
        </a:p>
      </dgm:t>
    </dgm:pt>
    <dgm:pt modelId="{B56F6ADD-8A2F-4DB2-8C28-2D32783526CC}" type="parTrans" cxnId="{8986A3B8-0ADD-498F-9C68-4B8FA1E82948}">
      <dgm:prSet/>
      <dgm:spPr/>
      <dgm:t>
        <a:bodyPr/>
        <a:lstStyle/>
        <a:p>
          <a:endParaRPr lang="en-US"/>
        </a:p>
      </dgm:t>
    </dgm:pt>
    <dgm:pt modelId="{5758C23B-7C0F-4288-B68B-49ED4DE48FA5}" type="sibTrans" cxnId="{8986A3B8-0ADD-498F-9C68-4B8FA1E82948}">
      <dgm:prSet/>
      <dgm:spPr/>
      <dgm:t>
        <a:bodyPr/>
        <a:lstStyle/>
        <a:p>
          <a:endParaRPr lang="en-US"/>
        </a:p>
      </dgm:t>
    </dgm:pt>
    <dgm:pt modelId="{F667A53A-4BC0-4D5F-9391-3F2053D4F12B}">
      <dgm:prSet phldrT="[Text]"/>
      <dgm:spPr/>
      <dgm:t>
        <a:bodyPr/>
        <a:lstStyle/>
        <a:p>
          <a:r>
            <a:rPr lang="en-US" b="1" dirty="0"/>
            <a:t>Of Advocacy </a:t>
          </a:r>
        </a:p>
      </dgm:t>
    </dgm:pt>
    <dgm:pt modelId="{2D8BD2B9-11CA-4B17-BF87-EB1D084D0926}" type="parTrans" cxnId="{337FD51A-E76D-4533-92E1-965B419E854B}">
      <dgm:prSet/>
      <dgm:spPr/>
      <dgm:t>
        <a:bodyPr/>
        <a:lstStyle/>
        <a:p>
          <a:endParaRPr lang="en-US"/>
        </a:p>
      </dgm:t>
    </dgm:pt>
    <dgm:pt modelId="{D3254440-C644-42B2-BD96-A25155E2075A}" type="sibTrans" cxnId="{337FD51A-E76D-4533-92E1-965B419E854B}">
      <dgm:prSet/>
      <dgm:spPr/>
      <dgm:t>
        <a:bodyPr/>
        <a:lstStyle/>
        <a:p>
          <a:endParaRPr lang="en-US"/>
        </a:p>
      </dgm:t>
    </dgm:pt>
    <dgm:pt modelId="{70EFE89C-9E54-4C88-8838-9E89EB2665BA}" type="pres">
      <dgm:prSet presAssocID="{253D7C75-3BFD-4E54-84B6-6B4F35B78FAB}" presName="Name0" presStyleCnt="0">
        <dgm:presLayoutVars>
          <dgm:chMax val="11"/>
          <dgm:chPref val="11"/>
          <dgm:dir/>
          <dgm:resizeHandles/>
        </dgm:presLayoutVars>
      </dgm:prSet>
      <dgm:spPr/>
    </dgm:pt>
    <dgm:pt modelId="{04EB2BC5-4171-459E-A719-4414D91EA69C}" type="pres">
      <dgm:prSet presAssocID="{F667A53A-4BC0-4D5F-9391-3F2053D4F12B}" presName="Accent3" presStyleCnt="0"/>
      <dgm:spPr/>
    </dgm:pt>
    <dgm:pt modelId="{EA97917E-54BA-45BD-BA13-835554E374D2}" type="pres">
      <dgm:prSet presAssocID="{F667A53A-4BC0-4D5F-9391-3F2053D4F12B}" presName="Accent" presStyleLbl="node1" presStyleIdx="0" presStyleCnt="3"/>
      <dgm:spPr/>
    </dgm:pt>
    <dgm:pt modelId="{7F7E53CC-480B-41C5-9308-0A4DB8595EB3}" type="pres">
      <dgm:prSet presAssocID="{F667A53A-4BC0-4D5F-9391-3F2053D4F12B}" presName="ParentBackground3" presStyleCnt="0"/>
      <dgm:spPr/>
    </dgm:pt>
    <dgm:pt modelId="{1C73C31A-1C8D-4615-BE0B-61E81239B00E}" type="pres">
      <dgm:prSet presAssocID="{F667A53A-4BC0-4D5F-9391-3F2053D4F12B}" presName="ParentBackground" presStyleLbl="fgAcc1" presStyleIdx="0" presStyleCnt="3"/>
      <dgm:spPr/>
    </dgm:pt>
    <dgm:pt modelId="{54A4215D-02A6-4E77-99F4-2BDD7DB31039}" type="pres">
      <dgm:prSet presAssocID="{F667A53A-4BC0-4D5F-9391-3F2053D4F12B}" presName="Parent3" presStyleLbl="revTx" presStyleIdx="0" presStyleCnt="0">
        <dgm:presLayoutVars>
          <dgm:chMax val="1"/>
          <dgm:chPref val="1"/>
          <dgm:bulletEnabled val="1"/>
        </dgm:presLayoutVars>
      </dgm:prSet>
      <dgm:spPr/>
    </dgm:pt>
    <dgm:pt modelId="{96B18EE5-8397-45DE-8AFC-9AE9F85F4C7A}" type="pres">
      <dgm:prSet presAssocID="{8D230326-A6EE-4694-B3B3-3BF95B054480}" presName="Accent2" presStyleCnt="0"/>
      <dgm:spPr/>
    </dgm:pt>
    <dgm:pt modelId="{3B39F3C8-A318-4CC5-9D71-1DB3703F796C}" type="pres">
      <dgm:prSet presAssocID="{8D230326-A6EE-4694-B3B3-3BF95B054480}" presName="Accent" presStyleLbl="node1" presStyleIdx="1" presStyleCnt="3"/>
      <dgm:spPr/>
    </dgm:pt>
    <dgm:pt modelId="{40BF81E9-44F0-490A-94CD-7BE893019D72}" type="pres">
      <dgm:prSet presAssocID="{8D230326-A6EE-4694-B3B3-3BF95B054480}" presName="ParentBackground2" presStyleCnt="0"/>
      <dgm:spPr/>
    </dgm:pt>
    <dgm:pt modelId="{9BC4260C-AF72-46B3-BC19-BBA66D5AF566}" type="pres">
      <dgm:prSet presAssocID="{8D230326-A6EE-4694-B3B3-3BF95B054480}" presName="ParentBackground" presStyleLbl="fgAcc1" presStyleIdx="1" presStyleCnt="3"/>
      <dgm:spPr/>
    </dgm:pt>
    <dgm:pt modelId="{91CF158D-1C11-4DBA-AF03-825E054B9EA0}" type="pres">
      <dgm:prSet presAssocID="{8D230326-A6EE-4694-B3B3-3BF95B054480}" presName="Parent2" presStyleLbl="revTx" presStyleIdx="0" presStyleCnt="0">
        <dgm:presLayoutVars>
          <dgm:chMax val="1"/>
          <dgm:chPref val="1"/>
          <dgm:bulletEnabled val="1"/>
        </dgm:presLayoutVars>
      </dgm:prSet>
      <dgm:spPr/>
    </dgm:pt>
    <dgm:pt modelId="{177BAF90-473F-4539-882E-A09532F4F3B9}" type="pres">
      <dgm:prSet presAssocID="{7E42C907-E3F5-486E-AA62-8CF286ACCEF3}" presName="Accent1" presStyleCnt="0"/>
      <dgm:spPr/>
    </dgm:pt>
    <dgm:pt modelId="{CB4A9182-7B9A-427F-871E-DF9B823E168D}" type="pres">
      <dgm:prSet presAssocID="{7E42C907-E3F5-486E-AA62-8CF286ACCEF3}" presName="Accent" presStyleLbl="node1" presStyleIdx="2" presStyleCnt="3"/>
      <dgm:spPr/>
    </dgm:pt>
    <dgm:pt modelId="{0B237C20-356B-4E32-A3F1-EA4F960EAC01}" type="pres">
      <dgm:prSet presAssocID="{7E42C907-E3F5-486E-AA62-8CF286ACCEF3}" presName="ParentBackground1" presStyleCnt="0"/>
      <dgm:spPr/>
    </dgm:pt>
    <dgm:pt modelId="{C51C6A19-8CDC-4D93-8E4F-ED908BC11D9C}" type="pres">
      <dgm:prSet presAssocID="{7E42C907-E3F5-486E-AA62-8CF286ACCEF3}" presName="ParentBackground" presStyleLbl="fgAcc1" presStyleIdx="2" presStyleCnt="3" custLinFactNeighborX="-1087" custLinFactNeighborY="-1757"/>
      <dgm:spPr/>
    </dgm:pt>
    <dgm:pt modelId="{BCBA75B4-D9D9-45C9-845C-F4B1B1DF0FFD}" type="pres">
      <dgm:prSet presAssocID="{7E42C907-E3F5-486E-AA62-8CF286ACCEF3}" presName="Parent1" presStyleLbl="revTx" presStyleIdx="0" presStyleCnt="0">
        <dgm:presLayoutVars>
          <dgm:chMax val="1"/>
          <dgm:chPref val="1"/>
          <dgm:bulletEnabled val="1"/>
        </dgm:presLayoutVars>
      </dgm:prSet>
      <dgm:spPr/>
    </dgm:pt>
  </dgm:ptLst>
  <dgm:cxnLst>
    <dgm:cxn modelId="{DC56A30F-A349-47A0-91C0-A9CA30F389E8}" type="presOf" srcId="{7E42C907-E3F5-486E-AA62-8CF286ACCEF3}" destId="{C51C6A19-8CDC-4D93-8E4F-ED908BC11D9C}" srcOrd="0" destOrd="0" presId="urn:microsoft.com/office/officeart/2011/layout/CircleProcess"/>
    <dgm:cxn modelId="{73286710-5A2F-4FC0-ACFC-107CFEEE6019}" type="presOf" srcId="{8D230326-A6EE-4694-B3B3-3BF95B054480}" destId="{91CF158D-1C11-4DBA-AF03-825E054B9EA0}" srcOrd="1" destOrd="0" presId="urn:microsoft.com/office/officeart/2011/layout/CircleProcess"/>
    <dgm:cxn modelId="{337FD51A-E76D-4533-92E1-965B419E854B}" srcId="{253D7C75-3BFD-4E54-84B6-6B4F35B78FAB}" destId="{F667A53A-4BC0-4D5F-9391-3F2053D4F12B}" srcOrd="2" destOrd="0" parTransId="{2D8BD2B9-11CA-4B17-BF87-EB1D084D0926}" sibTransId="{D3254440-C644-42B2-BD96-A25155E2075A}"/>
    <dgm:cxn modelId="{732AFC28-1831-4CD8-824B-12950AF19972}" type="presOf" srcId="{8D230326-A6EE-4694-B3B3-3BF95B054480}" destId="{9BC4260C-AF72-46B3-BC19-BBA66D5AF566}" srcOrd="0" destOrd="0" presId="urn:microsoft.com/office/officeart/2011/layout/CircleProcess"/>
    <dgm:cxn modelId="{CC3F6859-5F60-44EE-97BE-AB4CF6BB35CA}" type="presOf" srcId="{F667A53A-4BC0-4D5F-9391-3F2053D4F12B}" destId="{54A4215D-02A6-4E77-99F4-2BDD7DB31039}" srcOrd="1" destOrd="0" presId="urn:microsoft.com/office/officeart/2011/layout/CircleProcess"/>
    <dgm:cxn modelId="{6475CC5C-2847-4597-8156-5A0935D1A0BE}" type="presOf" srcId="{7E42C907-E3F5-486E-AA62-8CF286ACCEF3}" destId="{BCBA75B4-D9D9-45C9-845C-F4B1B1DF0FFD}" srcOrd="1" destOrd="0" presId="urn:microsoft.com/office/officeart/2011/layout/CircleProcess"/>
    <dgm:cxn modelId="{7CAAE96B-1A07-431D-8082-104664CF8E65}" type="presOf" srcId="{F667A53A-4BC0-4D5F-9391-3F2053D4F12B}" destId="{1C73C31A-1C8D-4615-BE0B-61E81239B00E}" srcOrd="0" destOrd="0" presId="urn:microsoft.com/office/officeart/2011/layout/CircleProcess"/>
    <dgm:cxn modelId="{C5403092-34B4-434F-B1B9-03BE88A47E85}" srcId="{253D7C75-3BFD-4E54-84B6-6B4F35B78FAB}" destId="{7E42C907-E3F5-486E-AA62-8CF286ACCEF3}" srcOrd="0" destOrd="0" parTransId="{43DF86AD-89AF-4828-A879-FA0EAFA58B0F}" sibTransId="{BF3AB471-5CE1-4C3A-88CB-AD0B96B3FB97}"/>
    <dgm:cxn modelId="{8986A3B8-0ADD-498F-9C68-4B8FA1E82948}" srcId="{253D7C75-3BFD-4E54-84B6-6B4F35B78FAB}" destId="{8D230326-A6EE-4694-B3B3-3BF95B054480}" srcOrd="1" destOrd="0" parTransId="{B56F6ADD-8A2F-4DB2-8C28-2D32783526CC}" sibTransId="{5758C23B-7C0F-4288-B68B-49ED4DE48FA5}"/>
    <dgm:cxn modelId="{9C0C64D8-80CD-4A28-A59F-C8B334DA8461}" type="presOf" srcId="{253D7C75-3BFD-4E54-84B6-6B4F35B78FAB}" destId="{70EFE89C-9E54-4C88-8838-9E89EB2665BA}" srcOrd="0" destOrd="0" presId="urn:microsoft.com/office/officeart/2011/layout/CircleProcess"/>
    <dgm:cxn modelId="{4B16324D-07D0-4337-ABCA-D9FDDE704752}" type="presParOf" srcId="{70EFE89C-9E54-4C88-8838-9E89EB2665BA}" destId="{04EB2BC5-4171-459E-A719-4414D91EA69C}" srcOrd="0" destOrd="0" presId="urn:microsoft.com/office/officeart/2011/layout/CircleProcess"/>
    <dgm:cxn modelId="{74D6103C-6D59-4F4B-AF11-91A167C09FBF}" type="presParOf" srcId="{04EB2BC5-4171-459E-A719-4414D91EA69C}" destId="{EA97917E-54BA-45BD-BA13-835554E374D2}" srcOrd="0" destOrd="0" presId="urn:microsoft.com/office/officeart/2011/layout/CircleProcess"/>
    <dgm:cxn modelId="{076A672A-52BF-42AF-A433-40FBA140EDFF}" type="presParOf" srcId="{70EFE89C-9E54-4C88-8838-9E89EB2665BA}" destId="{7F7E53CC-480B-41C5-9308-0A4DB8595EB3}" srcOrd="1" destOrd="0" presId="urn:microsoft.com/office/officeart/2011/layout/CircleProcess"/>
    <dgm:cxn modelId="{1CA644BA-473E-4835-83CC-42CDF08AE2EE}" type="presParOf" srcId="{7F7E53CC-480B-41C5-9308-0A4DB8595EB3}" destId="{1C73C31A-1C8D-4615-BE0B-61E81239B00E}" srcOrd="0" destOrd="0" presId="urn:microsoft.com/office/officeart/2011/layout/CircleProcess"/>
    <dgm:cxn modelId="{D8CF8AAE-D109-4E97-8064-50936FF8AA0C}" type="presParOf" srcId="{70EFE89C-9E54-4C88-8838-9E89EB2665BA}" destId="{54A4215D-02A6-4E77-99F4-2BDD7DB31039}" srcOrd="2" destOrd="0" presId="urn:microsoft.com/office/officeart/2011/layout/CircleProcess"/>
    <dgm:cxn modelId="{925E8948-36FF-4327-92AB-B8A396F0C516}" type="presParOf" srcId="{70EFE89C-9E54-4C88-8838-9E89EB2665BA}" destId="{96B18EE5-8397-45DE-8AFC-9AE9F85F4C7A}" srcOrd="3" destOrd="0" presId="urn:microsoft.com/office/officeart/2011/layout/CircleProcess"/>
    <dgm:cxn modelId="{8AE39811-E029-4AFE-9FB3-B50969464E10}" type="presParOf" srcId="{96B18EE5-8397-45DE-8AFC-9AE9F85F4C7A}" destId="{3B39F3C8-A318-4CC5-9D71-1DB3703F796C}" srcOrd="0" destOrd="0" presId="urn:microsoft.com/office/officeart/2011/layout/CircleProcess"/>
    <dgm:cxn modelId="{475FD993-4403-48D7-8A2A-C3913E036E96}" type="presParOf" srcId="{70EFE89C-9E54-4C88-8838-9E89EB2665BA}" destId="{40BF81E9-44F0-490A-94CD-7BE893019D72}" srcOrd="4" destOrd="0" presId="urn:microsoft.com/office/officeart/2011/layout/CircleProcess"/>
    <dgm:cxn modelId="{48D36905-6415-4DC5-8DB6-D5B4ED56F537}" type="presParOf" srcId="{40BF81E9-44F0-490A-94CD-7BE893019D72}" destId="{9BC4260C-AF72-46B3-BC19-BBA66D5AF566}" srcOrd="0" destOrd="0" presId="urn:microsoft.com/office/officeart/2011/layout/CircleProcess"/>
    <dgm:cxn modelId="{83EDE7A5-0085-4987-AFF0-3E83CACAA8E8}" type="presParOf" srcId="{70EFE89C-9E54-4C88-8838-9E89EB2665BA}" destId="{91CF158D-1C11-4DBA-AF03-825E054B9EA0}" srcOrd="5" destOrd="0" presId="urn:microsoft.com/office/officeart/2011/layout/CircleProcess"/>
    <dgm:cxn modelId="{FF097E60-A125-4ABE-9DF9-59D63689B494}" type="presParOf" srcId="{70EFE89C-9E54-4C88-8838-9E89EB2665BA}" destId="{177BAF90-473F-4539-882E-A09532F4F3B9}" srcOrd="6" destOrd="0" presId="urn:microsoft.com/office/officeart/2011/layout/CircleProcess"/>
    <dgm:cxn modelId="{31D765B0-7C4C-4AFF-B233-439EADA42F35}" type="presParOf" srcId="{177BAF90-473F-4539-882E-A09532F4F3B9}" destId="{CB4A9182-7B9A-427F-871E-DF9B823E168D}" srcOrd="0" destOrd="0" presId="urn:microsoft.com/office/officeart/2011/layout/CircleProcess"/>
    <dgm:cxn modelId="{E7D71087-3D8F-4A1B-9EBA-CEFD88D8DBA7}" type="presParOf" srcId="{70EFE89C-9E54-4C88-8838-9E89EB2665BA}" destId="{0B237C20-356B-4E32-A3F1-EA4F960EAC01}" srcOrd="7" destOrd="0" presId="urn:microsoft.com/office/officeart/2011/layout/CircleProcess"/>
    <dgm:cxn modelId="{8098B0F6-7825-435E-A203-3DE1BA50124A}" type="presParOf" srcId="{0B237C20-356B-4E32-A3F1-EA4F960EAC01}" destId="{C51C6A19-8CDC-4D93-8E4F-ED908BC11D9C}" srcOrd="0" destOrd="0" presId="urn:microsoft.com/office/officeart/2011/layout/CircleProcess"/>
    <dgm:cxn modelId="{DAAEF91F-0C55-4F95-A59A-F208A263C406}" type="presParOf" srcId="{70EFE89C-9E54-4C88-8838-9E89EB2665BA}" destId="{BCBA75B4-D9D9-45C9-845C-F4B1B1DF0FF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D7C75-3BFD-4E54-84B6-6B4F35B78FA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E42C907-E3F5-486E-AA62-8CF286ACCEF3}">
      <dgm:prSet phldrT="[Text]"/>
      <dgm:spPr/>
      <dgm:t>
        <a:bodyPr/>
        <a:lstStyle/>
        <a:p>
          <a:r>
            <a:rPr lang="en-US" b="1" dirty="0"/>
            <a:t>Individual</a:t>
          </a:r>
        </a:p>
      </dgm:t>
    </dgm:pt>
    <dgm:pt modelId="{43DF86AD-89AF-4828-A879-FA0EAFA58B0F}" type="parTrans" cxnId="{C5403092-34B4-434F-B1B9-03BE88A47E85}">
      <dgm:prSet/>
      <dgm:spPr/>
      <dgm:t>
        <a:bodyPr/>
        <a:lstStyle/>
        <a:p>
          <a:endParaRPr lang="en-US"/>
        </a:p>
      </dgm:t>
    </dgm:pt>
    <dgm:pt modelId="{BF3AB471-5CE1-4C3A-88CB-AD0B96B3FB97}" type="sibTrans" cxnId="{C5403092-34B4-434F-B1B9-03BE88A47E85}">
      <dgm:prSet/>
      <dgm:spPr/>
      <dgm:t>
        <a:bodyPr/>
        <a:lstStyle/>
        <a:p>
          <a:endParaRPr lang="en-US"/>
        </a:p>
      </dgm:t>
    </dgm:pt>
    <dgm:pt modelId="{8D230326-A6EE-4694-B3B3-3BF95B054480}">
      <dgm:prSet phldrT="[Text]"/>
      <dgm:spPr/>
      <dgm:t>
        <a:bodyPr/>
        <a:lstStyle/>
        <a:p>
          <a:r>
            <a:rPr lang="en-US" b="1" dirty="0"/>
            <a:t>Institutional  </a:t>
          </a:r>
        </a:p>
      </dgm:t>
    </dgm:pt>
    <dgm:pt modelId="{B56F6ADD-8A2F-4DB2-8C28-2D32783526CC}" type="parTrans" cxnId="{8986A3B8-0ADD-498F-9C68-4B8FA1E82948}">
      <dgm:prSet/>
      <dgm:spPr/>
      <dgm:t>
        <a:bodyPr/>
        <a:lstStyle/>
        <a:p>
          <a:endParaRPr lang="en-US"/>
        </a:p>
      </dgm:t>
    </dgm:pt>
    <dgm:pt modelId="{5758C23B-7C0F-4288-B68B-49ED4DE48FA5}" type="sibTrans" cxnId="{8986A3B8-0ADD-498F-9C68-4B8FA1E82948}">
      <dgm:prSet/>
      <dgm:spPr/>
      <dgm:t>
        <a:bodyPr/>
        <a:lstStyle/>
        <a:p>
          <a:endParaRPr lang="en-US"/>
        </a:p>
      </dgm:t>
    </dgm:pt>
    <dgm:pt modelId="{F667A53A-4BC0-4D5F-9391-3F2053D4F12B}">
      <dgm:prSet phldrT="[Text]"/>
      <dgm:spPr/>
      <dgm:t>
        <a:bodyPr/>
        <a:lstStyle/>
        <a:p>
          <a:r>
            <a:rPr lang="en-US" b="1" dirty="0"/>
            <a:t>Community </a:t>
          </a:r>
        </a:p>
      </dgm:t>
    </dgm:pt>
    <dgm:pt modelId="{2D8BD2B9-11CA-4B17-BF87-EB1D084D0926}" type="parTrans" cxnId="{337FD51A-E76D-4533-92E1-965B419E854B}">
      <dgm:prSet/>
      <dgm:spPr/>
      <dgm:t>
        <a:bodyPr/>
        <a:lstStyle/>
        <a:p>
          <a:endParaRPr lang="en-US"/>
        </a:p>
      </dgm:t>
    </dgm:pt>
    <dgm:pt modelId="{D3254440-C644-42B2-BD96-A25155E2075A}" type="sibTrans" cxnId="{337FD51A-E76D-4533-92E1-965B419E854B}">
      <dgm:prSet/>
      <dgm:spPr/>
      <dgm:t>
        <a:bodyPr/>
        <a:lstStyle/>
        <a:p>
          <a:endParaRPr lang="en-US"/>
        </a:p>
      </dgm:t>
    </dgm:pt>
    <dgm:pt modelId="{70EFE89C-9E54-4C88-8838-9E89EB2665BA}" type="pres">
      <dgm:prSet presAssocID="{253D7C75-3BFD-4E54-84B6-6B4F35B78FAB}" presName="Name0" presStyleCnt="0">
        <dgm:presLayoutVars>
          <dgm:chMax val="11"/>
          <dgm:chPref val="11"/>
          <dgm:dir/>
          <dgm:resizeHandles/>
        </dgm:presLayoutVars>
      </dgm:prSet>
      <dgm:spPr/>
    </dgm:pt>
    <dgm:pt modelId="{04EB2BC5-4171-459E-A719-4414D91EA69C}" type="pres">
      <dgm:prSet presAssocID="{F667A53A-4BC0-4D5F-9391-3F2053D4F12B}" presName="Accent3" presStyleCnt="0"/>
      <dgm:spPr/>
    </dgm:pt>
    <dgm:pt modelId="{EA97917E-54BA-45BD-BA13-835554E374D2}" type="pres">
      <dgm:prSet presAssocID="{F667A53A-4BC0-4D5F-9391-3F2053D4F12B}" presName="Accent" presStyleLbl="node1" presStyleIdx="0" presStyleCnt="3"/>
      <dgm:spPr/>
    </dgm:pt>
    <dgm:pt modelId="{7F7E53CC-480B-41C5-9308-0A4DB8595EB3}" type="pres">
      <dgm:prSet presAssocID="{F667A53A-4BC0-4D5F-9391-3F2053D4F12B}" presName="ParentBackground3" presStyleCnt="0"/>
      <dgm:spPr/>
    </dgm:pt>
    <dgm:pt modelId="{1C73C31A-1C8D-4615-BE0B-61E81239B00E}" type="pres">
      <dgm:prSet presAssocID="{F667A53A-4BC0-4D5F-9391-3F2053D4F12B}" presName="ParentBackground" presStyleLbl="fgAcc1" presStyleIdx="0" presStyleCnt="3"/>
      <dgm:spPr/>
    </dgm:pt>
    <dgm:pt modelId="{54A4215D-02A6-4E77-99F4-2BDD7DB31039}" type="pres">
      <dgm:prSet presAssocID="{F667A53A-4BC0-4D5F-9391-3F2053D4F12B}" presName="Parent3" presStyleLbl="revTx" presStyleIdx="0" presStyleCnt="0">
        <dgm:presLayoutVars>
          <dgm:chMax val="1"/>
          <dgm:chPref val="1"/>
          <dgm:bulletEnabled val="1"/>
        </dgm:presLayoutVars>
      </dgm:prSet>
      <dgm:spPr/>
    </dgm:pt>
    <dgm:pt modelId="{96B18EE5-8397-45DE-8AFC-9AE9F85F4C7A}" type="pres">
      <dgm:prSet presAssocID="{8D230326-A6EE-4694-B3B3-3BF95B054480}" presName="Accent2" presStyleCnt="0"/>
      <dgm:spPr/>
    </dgm:pt>
    <dgm:pt modelId="{3B39F3C8-A318-4CC5-9D71-1DB3703F796C}" type="pres">
      <dgm:prSet presAssocID="{8D230326-A6EE-4694-B3B3-3BF95B054480}" presName="Accent" presStyleLbl="node1" presStyleIdx="1" presStyleCnt="3"/>
      <dgm:spPr/>
    </dgm:pt>
    <dgm:pt modelId="{40BF81E9-44F0-490A-94CD-7BE893019D72}" type="pres">
      <dgm:prSet presAssocID="{8D230326-A6EE-4694-B3B3-3BF95B054480}" presName="ParentBackground2" presStyleCnt="0"/>
      <dgm:spPr/>
    </dgm:pt>
    <dgm:pt modelId="{9BC4260C-AF72-46B3-BC19-BBA66D5AF566}" type="pres">
      <dgm:prSet presAssocID="{8D230326-A6EE-4694-B3B3-3BF95B054480}" presName="ParentBackground" presStyleLbl="fgAcc1" presStyleIdx="1" presStyleCnt="3"/>
      <dgm:spPr/>
    </dgm:pt>
    <dgm:pt modelId="{91CF158D-1C11-4DBA-AF03-825E054B9EA0}" type="pres">
      <dgm:prSet presAssocID="{8D230326-A6EE-4694-B3B3-3BF95B054480}" presName="Parent2" presStyleLbl="revTx" presStyleIdx="0" presStyleCnt="0">
        <dgm:presLayoutVars>
          <dgm:chMax val="1"/>
          <dgm:chPref val="1"/>
          <dgm:bulletEnabled val="1"/>
        </dgm:presLayoutVars>
      </dgm:prSet>
      <dgm:spPr/>
    </dgm:pt>
    <dgm:pt modelId="{177BAF90-473F-4539-882E-A09532F4F3B9}" type="pres">
      <dgm:prSet presAssocID="{7E42C907-E3F5-486E-AA62-8CF286ACCEF3}" presName="Accent1" presStyleCnt="0"/>
      <dgm:spPr/>
    </dgm:pt>
    <dgm:pt modelId="{CB4A9182-7B9A-427F-871E-DF9B823E168D}" type="pres">
      <dgm:prSet presAssocID="{7E42C907-E3F5-486E-AA62-8CF286ACCEF3}" presName="Accent" presStyleLbl="node1" presStyleIdx="2" presStyleCnt="3"/>
      <dgm:spPr/>
    </dgm:pt>
    <dgm:pt modelId="{0B237C20-356B-4E32-A3F1-EA4F960EAC01}" type="pres">
      <dgm:prSet presAssocID="{7E42C907-E3F5-486E-AA62-8CF286ACCEF3}" presName="ParentBackground1" presStyleCnt="0"/>
      <dgm:spPr/>
    </dgm:pt>
    <dgm:pt modelId="{C51C6A19-8CDC-4D93-8E4F-ED908BC11D9C}" type="pres">
      <dgm:prSet presAssocID="{7E42C907-E3F5-486E-AA62-8CF286ACCEF3}" presName="ParentBackground" presStyleLbl="fgAcc1" presStyleIdx="2" presStyleCnt="3" custLinFactNeighborX="-1087" custLinFactNeighborY="-1757"/>
      <dgm:spPr/>
    </dgm:pt>
    <dgm:pt modelId="{BCBA75B4-D9D9-45C9-845C-F4B1B1DF0FFD}" type="pres">
      <dgm:prSet presAssocID="{7E42C907-E3F5-486E-AA62-8CF286ACCEF3}" presName="Parent1" presStyleLbl="revTx" presStyleIdx="0" presStyleCnt="0">
        <dgm:presLayoutVars>
          <dgm:chMax val="1"/>
          <dgm:chPref val="1"/>
          <dgm:bulletEnabled val="1"/>
        </dgm:presLayoutVars>
      </dgm:prSet>
      <dgm:spPr/>
    </dgm:pt>
  </dgm:ptLst>
  <dgm:cxnLst>
    <dgm:cxn modelId="{C650D207-479B-422F-96C8-2CE486CF3439}" type="presOf" srcId="{F667A53A-4BC0-4D5F-9391-3F2053D4F12B}" destId="{54A4215D-02A6-4E77-99F4-2BDD7DB31039}" srcOrd="1" destOrd="0" presId="urn:microsoft.com/office/officeart/2011/layout/CircleProcess"/>
    <dgm:cxn modelId="{337FD51A-E76D-4533-92E1-965B419E854B}" srcId="{253D7C75-3BFD-4E54-84B6-6B4F35B78FAB}" destId="{F667A53A-4BC0-4D5F-9391-3F2053D4F12B}" srcOrd="2" destOrd="0" parTransId="{2D8BD2B9-11CA-4B17-BF87-EB1D084D0926}" sibTransId="{D3254440-C644-42B2-BD96-A25155E2075A}"/>
    <dgm:cxn modelId="{11C55721-1CC9-4ECD-A824-7939BE56391E}" type="presOf" srcId="{7E42C907-E3F5-486E-AA62-8CF286ACCEF3}" destId="{C51C6A19-8CDC-4D93-8E4F-ED908BC11D9C}" srcOrd="0" destOrd="0" presId="urn:microsoft.com/office/officeart/2011/layout/CircleProcess"/>
    <dgm:cxn modelId="{0BFC115E-7DFA-4FD1-BA5A-186DEBF8C844}" type="presOf" srcId="{253D7C75-3BFD-4E54-84B6-6B4F35B78FAB}" destId="{70EFE89C-9E54-4C88-8838-9E89EB2665BA}" srcOrd="0" destOrd="0" presId="urn:microsoft.com/office/officeart/2011/layout/CircleProcess"/>
    <dgm:cxn modelId="{FF137473-54EE-44B9-93A5-7795A383B0CB}" type="presOf" srcId="{8D230326-A6EE-4694-B3B3-3BF95B054480}" destId="{9BC4260C-AF72-46B3-BC19-BBA66D5AF566}" srcOrd="0" destOrd="0" presId="urn:microsoft.com/office/officeart/2011/layout/CircleProcess"/>
    <dgm:cxn modelId="{C5403092-34B4-434F-B1B9-03BE88A47E85}" srcId="{253D7C75-3BFD-4E54-84B6-6B4F35B78FAB}" destId="{7E42C907-E3F5-486E-AA62-8CF286ACCEF3}" srcOrd="0" destOrd="0" parTransId="{43DF86AD-89AF-4828-A879-FA0EAFA58B0F}" sibTransId="{BF3AB471-5CE1-4C3A-88CB-AD0B96B3FB97}"/>
    <dgm:cxn modelId="{4026C29A-AB7C-404F-8413-2AD15064D971}" type="presOf" srcId="{7E42C907-E3F5-486E-AA62-8CF286ACCEF3}" destId="{BCBA75B4-D9D9-45C9-845C-F4B1B1DF0FFD}" srcOrd="1" destOrd="0" presId="urn:microsoft.com/office/officeart/2011/layout/CircleProcess"/>
    <dgm:cxn modelId="{62B9B2A6-C345-42CE-AEE4-F5628F80F2D9}" type="presOf" srcId="{8D230326-A6EE-4694-B3B3-3BF95B054480}" destId="{91CF158D-1C11-4DBA-AF03-825E054B9EA0}" srcOrd="1" destOrd="0" presId="urn:microsoft.com/office/officeart/2011/layout/CircleProcess"/>
    <dgm:cxn modelId="{8986A3B8-0ADD-498F-9C68-4B8FA1E82948}" srcId="{253D7C75-3BFD-4E54-84B6-6B4F35B78FAB}" destId="{8D230326-A6EE-4694-B3B3-3BF95B054480}" srcOrd="1" destOrd="0" parTransId="{B56F6ADD-8A2F-4DB2-8C28-2D32783526CC}" sibTransId="{5758C23B-7C0F-4288-B68B-49ED4DE48FA5}"/>
    <dgm:cxn modelId="{AB8890D1-1723-4992-A98C-450DF6F08E97}" type="presOf" srcId="{F667A53A-4BC0-4D5F-9391-3F2053D4F12B}" destId="{1C73C31A-1C8D-4615-BE0B-61E81239B00E}" srcOrd="0" destOrd="0" presId="urn:microsoft.com/office/officeart/2011/layout/CircleProcess"/>
    <dgm:cxn modelId="{3D652908-0F9E-4077-A3CE-29F67046BE9B}" type="presParOf" srcId="{70EFE89C-9E54-4C88-8838-9E89EB2665BA}" destId="{04EB2BC5-4171-459E-A719-4414D91EA69C}" srcOrd="0" destOrd="0" presId="urn:microsoft.com/office/officeart/2011/layout/CircleProcess"/>
    <dgm:cxn modelId="{9DE74282-F01B-4701-8EFD-9E0753F3C5BD}" type="presParOf" srcId="{04EB2BC5-4171-459E-A719-4414D91EA69C}" destId="{EA97917E-54BA-45BD-BA13-835554E374D2}" srcOrd="0" destOrd="0" presId="urn:microsoft.com/office/officeart/2011/layout/CircleProcess"/>
    <dgm:cxn modelId="{53856F34-7F58-424E-95B5-CBAF7432926A}" type="presParOf" srcId="{70EFE89C-9E54-4C88-8838-9E89EB2665BA}" destId="{7F7E53CC-480B-41C5-9308-0A4DB8595EB3}" srcOrd="1" destOrd="0" presId="urn:microsoft.com/office/officeart/2011/layout/CircleProcess"/>
    <dgm:cxn modelId="{84B7B016-C7F1-4ED7-A0D7-BEFDCA14ACBF}" type="presParOf" srcId="{7F7E53CC-480B-41C5-9308-0A4DB8595EB3}" destId="{1C73C31A-1C8D-4615-BE0B-61E81239B00E}" srcOrd="0" destOrd="0" presId="urn:microsoft.com/office/officeart/2011/layout/CircleProcess"/>
    <dgm:cxn modelId="{D8E90402-B436-4B18-9357-5B32CC03CF9A}" type="presParOf" srcId="{70EFE89C-9E54-4C88-8838-9E89EB2665BA}" destId="{54A4215D-02A6-4E77-99F4-2BDD7DB31039}" srcOrd="2" destOrd="0" presId="urn:microsoft.com/office/officeart/2011/layout/CircleProcess"/>
    <dgm:cxn modelId="{C5AF045E-A6A3-46B9-A8BF-9542CF79913D}" type="presParOf" srcId="{70EFE89C-9E54-4C88-8838-9E89EB2665BA}" destId="{96B18EE5-8397-45DE-8AFC-9AE9F85F4C7A}" srcOrd="3" destOrd="0" presId="urn:microsoft.com/office/officeart/2011/layout/CircleProcess"/>
    <dgm:cxn modelId="{9DFB03BF-0120-4B1F-867C-9D3BD80800D4}" type="presParOf" srcId="{96B18EE5-8397-45DE-8AFC-9AE9F85F4C7A}" destId="{3B39F3C8-A318-4CC5-9D71-1DB3703F796C}" srcOrd="0" destOrd="0" presId="urn:microsoft.com/office/officeart/2011/layout/CircleProcess"/>
    <dgm:cxn modelId="{1BDFDD2B-6C5D-4928-B41C-E77816DFBDE9}" type="presParOf" srcId="{70EFE89C-9E54-4C88-8838-9E89EB2665BA}" destId="{40BF81E9-44F0-490A-94CD-7BE893019D72}" srcOrd="4" destOrd="0" presId="urn:microsoft.com/office/officeart/2011/layout/CircleProcess"/>
    <dgm:cxn modelId="{9ED7BAE9-2E50-4E4D-A719-6C619A9101D6}" type="presParOf" srcId="{40BF81E9-44F0-490A-94CD-7BE893019D72}" destId="{9BC4260C-AF72-46B3-BC19-BBA66D5AF566}" srcOrd="0" destOrd="0" presId="urn:microsoft.com/office/officeart/2011/layout/CircleProcess"/>
    <dgm:cxn modelId="{EC609BFE-83D9-447F-9087-8D31570F97B4}" type="presParOf" srcId="{70EFE89C-9E54-4C88-8838-9E89EB2665BA}" destId="{91CF158D-1C11-4DBA-AF03-825E054B9EA0}" srcOrd="5" destOrd="0" presId="urn:microsoft.com/office/officeart/2011/layout/CircleProcess"/>
    <dgm:cxn modelId="{15AA446D-476B-4AC8-89AA-DE47B7D06585}" type="presParOf" srcId="{70EFE89C-9E54-4C88-8838-9E89EB2665BA}" destId="{177BAF90-473F-4539-882E-A09532F4F3B9}" srcOrd="6" destOrd="0" presId="urn:microsoft.com/office/officeart/2011/layout/CircleProcess"/>
    <dgm:cxn modelId="{3E594556-C5CF-4F5D-98DB-12CFAF96F7CA}" type="presParOf" srcId="{177BAF90-473F-4539-882E-A09532F4F3B9}" destId="{CB4A9182-7B9A-427F-871E-DF9B823E168D}" srcOrd="0" destOrd="0" presId="urn:microsoft.com/office/officeart/2011/layout/CircleProcess"/>
    <dgm:cxn modelId="{2947B02D-CE04-415F-80F0-ADDFDA7BCD18}" type="presParOf" srcId="{70EFE89C-9E54-4C88-8838-9E89EB2665BA}" destId="{0B237C20-356B-4E32-A3F1-EA4F960EAC01}" srcOrd="7" destOrd="0" presId="urn:microsoft.com/office/officeart/2011/layout/CircleProcess"/>
    <dgm:cxn modelId="{1879FB92-0456-4172-BC4B-A07CA8E43358}" type="presParOf" srcId="{0B237C20-356B-4E32-A3F1-EA4F960EAC01}" destId="{C51C6A19-8CDC-4D93-8E4F-ED908BC11D9C}" srcOrd="0" destOrd="0" presId="urn:microsoft.com/office/officeart/2011/layout/CircleProcess"/>
    <dgm:cxn modelId="{CA4AC1A6-F7C4-458B-A678-84918EF40FBE}" type="presParOf" srcId="{70EFE89C-9E54-4C88-8838-9E89EB2665BA}" destId="{BCBA75B4-D9D9-45C9-845C-F4B1B1DF0FF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7917E-54BA-45BD-BA13-835554E374D2}">
      <dsp:nvSpPr>
        <dsp:cNvPr id="0" name=""/>
        <dsp:cNvSpPr/>
      </dsp:nvSpPr>
      <dsp:spPr>
        <a:xfrm>
          <a:off x="5445933" y="1441082"/>
          <a:ext cx="2375612" cy="23760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3C31A-1C8D-4615-BE0B-61E81239B00E}">
      <dsp:nvSpPr>
        <dsp:cNvPr id="0" name=""/>
        <dsp:cNvSpPr/>
      </dsp:nvSpPr>
      <dsp:spPr>
        <a:xfrm>
          <a:off x="5524811" y="1520298"/>
          <a:ext cx="2217856" cy="221762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Of Advocacy </a:t>
          </a:r>
        </a:p>
      </dsp:txBody>
      <dsp:txXfrm>
        <a:off x="5841869" y="1837160"/>
        <a:ext cx="1583741" cy="1583895"/>
      </dsp:txXfrm>
    </dsp:sp>
    <dsp:sp modelId="{3B39F3C8-A318-4CC5-9D71-1DB3703F796C}">
      <dsp:nvSpPr>
        <dsp:cNvPr id="0" name=""/>
        <dsp:cNvSpPr/>
      </dsp:nvSpPr>
      <dsp:spPr>
        <a:xfrm rot="2700000">
          <a:off x="2993531" y="1443954"/>
          <a:ext cx="2369890" cy="236989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4260C-AF72-46B3-BC19-BBA66D5AF566}">
      <dsp:nvSpPr>
        <dsp:cNvPr id="0" name=""/>
        <dsp:cNvSpPr/>
      </dsp:nvSpPr>
      <dsp:spPr>
        <a:xfrm>
          <a:off x="3069548" y="1520298"/>
          <a:ext cx="2217856" cy="221762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Levels  </a:t>
          </a:r>
        </a:p>
      </dsp:txBody>
      <dsp:txXfrm>
        <a:off x="3386605" y="1837160"/>
        <a:ext cx="1583741" cy="1583895"/>
      </dsp:txXfrm>
    </dsp:sp>
    <dsp:sp modelId="{CB4A9182-7B9A-427F-871E-DF9B823E168D}">
      <dsp:nvSpPr>
        <dsp:cNvPr id="0" name=""/>
        <dsp:cNvSpPr/>
      </dsp:nvSpPr>
      <dsp:spPr>
        <a:xfrm rot="2700000">
          <a:off x="538268" y="1443954"/>
          <a:ext cx="2369890" cy="236989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C6A19-8CDC-4D93-8E4F-ED908BC11D9C}">
      <dsp:nvSpPr>
        <dsp:cNvPr id="0" name=""/>
        <dsp:cNvSpPr/>
      </dsp:nvSpPr>
      <dsp:spPr>
        <a:xfrm>
          <a:off x="590176" y="1481334"/>
          <a:ext cx="2217856" cy="221762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3</a:t>
          </a:r>
        </a:p>
      </dsp:txBody>
      <dsp:txXfrm>
        <a:off x="907234" y="1798197"/>
        <a:ext cx="1583741" cy="1583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7917E-54BA-45BD-BA13-835554E374D2}">
      <dsp:nvSpPr>
        <dsp:cNvPr id="0" name=""/>
        <dsp:cNvSpPr/>
      </dsp:nvSpPr>
      <dsp:spPr>
        <a:xfrm>
          <a:off x="5445933" y="1441082"/>
          <a:ext cx="2375612" cy="23760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3C31A-1C8D-4615-BE0B-61E81239B00E}">
      <dsp:nvSpPr>
        <dsp:cNvPr id="0" name=""/>
        <dsp:cNvSpPr/>
      </dsp:nvSpPr>
      <dsp:spPr>
        <a:xfrm>
          <a:off x="5524811" y="1520298"/>
          <a:ext cx="2217856" cy="221762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Community </a:t>
          </a:r>
        </a:p>
      </dsp:txBody>
      <dsp:txXfrm>
        <a:off x="5841869" y="1837160"/>
        <a:ext cx="1583741" cy="1583895"/>
      </dsp:txXfrm>
    </dsp:sp>
    <dsp:sp modelId="{3B39F3C8-A318-4CC5-9D71-1DB3703F796C}">
      <dsp:nvSpPr>
        <dsp:cNvPr id="0" name=""/>
        <dsp:cNvSpPr/>
      </dsp:nvSpPr>
      <dsp:spPr>
        <a:xfrm rot="2700000">
          <a:off x="2993531" y="1443954"/>
          <a:ext cx="2369890" cy="236989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4260C-AF72-46B3-BC19-BBA66D5AF566}">
      <dsp:nvSpPr>
        <dsp:cNvPr id="0" name=""/>
        <dsp:cNvSpPr/>
      </dsp:nvSpPr>
      <dsp:spPr>
        <a:xfrm>
          <a:off x="3069548" y="1520298"/>
          <a:ext cx="2217856" cy="221762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Institutional  </a:t>
          </a:r>
        </a:p>
      </dsp:txBody>
      <dsp:txXfrm>
        <a:off x="3386605" y="1837160"/>
        <a:ext cx="1583741" cy="1583895"/>
      </dsp:txXfrm>
    </dsp:sp>
    <dsp:sp modelId="{CB4A9182-7B9A-427F-871E-DF9B823E168D}">
      <dsp:nvSpPr>
        <dsp:cNvPr id="0" name=""/>
        <dsp:cNvSpPr/>
      </dsp:nvSpPr>
      <dsp:spPr>
        <a:xfrm rot="2700000">
          <a:off x="538268" y="1443954"/>
          <a:ext cx="2369890" cy="236989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C6A19-8CDC-4D93-8E4F-ED908BC11D9C}">
      <dsp:nvSpPr>
        <dsp:cNvPr id="0" name=""/>
        <dsp:cNvSpPr/>
      </dsp:nvSpPr>
      <dsp:spPr>
        <a:xfrm>
          <a:off x="590176" y="1481334"/>
          <a:ext cx="2217856" cy="221762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Individual</a:t>
          </a:r>
        </a:p>
      </dsp:txBody>
      <dsp:txXfrm>
        <a:off x="907234" y="1798197"/>
        <a:ext cx="1583741" cy="158389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297242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36" y="0"/>
            <a:ext cx="2972421" cy="465138"/>
          </a:xfrm>
          <a:prstGeom prst="rect">
            <a:avLst/>
          </a:prstGeom>
        </p:spPr>
        <p:txBody>
          <a:bodyPr vert="horz" lIns="91440" tIns="45720" rIns="91440" bIns="45720" rtlCol="0"/>
          <a:lstStyle>
            <a:lvl1pPr algn="r">
              <a:defRPr sz="1200"/>
            </a:lvl1pPr>
          </a:lstStyle>
          <a:p>
            <a:fld id="{322F837F-E351-40E7-80F8-E071248D5530}" type="datetimeFigureOut">
              <a:rPr lang="en-US" smtClean="0"/>
              <a:pPr/>
              <a:t>8/17/22</a:t>
            </a:fld>
            <a:endParaRPr lang="en-US" dirty="0"/>
          </a:p>
        </p:txBody>
      </p:sp>
      <p:sp>
        <p:nvSpPr>
          <p:cNvPr id="4" name="Footer Placeholder 3"/>
          <p:cNvSpPr>
            <a:spLocks noGrp="1"/>
          </p:cNvSpPr>
          <p:nvPr>
            <p:ph type="ftr" sz="quarter" idx="2"/>
          </p:nvPr>
        </p:nvSpPr>
        <p:spPr>
          <a:xfrm>
            <a:off x="10" y="8829675"/>
            <a:ext cx="2972421"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36" y="8829675"/>
            <a:ext cx="2972421" cy="465138"/>
          </a:xfrm>
          <a:prstGeom prst="rect">
            <a:avLst/>
          </a:prstGeom>
        </p:spPr>
        <p:txBody>
          <a:bodyPr vert="horz" lIns="91440" tIns="45720" rIns="91440" bIns="45720" rtlCol="0" anchor="b"/>
          <a:lstStyle>
            <a:lvl1pPr algn="r">
              <a:defRPr sz="1200"/>
            </a:lvl1pPr>
          </a:lstStyle>
          <a:p>
            <a:fld id="{E7297C67-8B08-477E-9B54-F471FA1EF5B5}" type="slidenum">
              <a:rPr lang="en-US" smtClean="0"/>
              <a:pPr/>
              <a:t>‹#›</a:t>
            </a:fld>
            <a:endParaRPr lang="en-US" dirty="0"/>
          </a:p>
        </p:txBody>
      </p:sp>
    </p:spTree>
    <p:extLst>
      <p:ext uri="{BB962C8B-B14F-4D97-AF65-F5344CB8AC3E}">
        <p14:creationId xmlns:p14="http://schemas.microsoft.com/office/powerpoint/2010/main" val="26905526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8"/>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8"/>
            <a:ext cx="2971800" cy="464820"/>
          </a:xfrm>
          <a:prstGeom prst="rect">
            <a:avLst/>
          </a:prstGeom>
        </p:spPr>
        <p:txBody>
          <a:bodyPr vert="horz" lIns="93177" tIns="46589" rIns="93177" bIns="46589" rtlCol="0"/>
          <a:lstStyle>
            <a:lvl1pPr algn="r">
              <a:defRPr sz="1200"/>
            </a:lvl1pPr>
          </a:lstStyle>
          <a:p>
            <a:fld id="{5A05F06B-A22E-486E-9BF3-13F263D590A7}" type="datetimeFigureOut">
              <a:rPr lang="en-US" smtClean="0"/>
              <a:pPr/>
              <a:t>8/17/22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8"/>
            <a:ext cx="548640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5"/>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75"/>
            <a:ext cx="2971800" cy="464820"/>
          </a:xfrm>
          <a:prstGeom prst="rect">
            <a:avLst/>
          </a:prstGeom>
        </p:spPr>
        <p:txBody>
          <a:bodyPr vert="horz" lIns="93177" tIns="46589" rIns="93177" bIns="46589" rtlCol="0" anchor="b"/>
          <a:lstStyle>
            <a:lvl1pPr algn="r">
              <a:defRPr sz="1200"/>
            </a:lvl1pPr>
          </a:lstStyle>
          <a:p>
            <a:fld id="{B98BD993-D1E5-4E34-B7D0-4A3EB035CE28}" type="slidenum">
              <a:rPr lang="en-US" smtClean="0"/>
              <a:pPr/>
              <a:t>‹#›</a:t>
            </a:fld>
            <a:endParaRPr lang="en-US" dirty="0"/>
          </a:p>
        </p:txBody>
      </p:sp>
    </p:spTree>
    <p:extLst>
      <p:ext uri="{BB962C8B-B14F-4D97-AF65-F5344CB8AC3E}">
        <p14:creationId xmlns:p14="http://schemas.microsoft.com/office/powerpoint/2010/main" val="294576348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46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a:defRPr/>
            </a:pPr>
            <a:fld id="{0784E0C8-FCBE-46C6-8EB1-3CEFB5EE6AF8}" type="slidenum">
              <a:rPr lang="en-US" smtClean="0"/>
              <a:pPr>
                <a:defRPr/>
              </a:pPr>
              <a:t>45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1568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46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27819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err="1"/>
              <a:t>Youtube</a:t>
            </a:r>
            <a:r>
              <a:rPr lang="en-US" baseline="0" dirty="0"/>
              <a:t> Link: https://youtu.be/0obk_Y03APo</a:t>
            </a:r>
          </a:p>
          <a:p>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47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6708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Lani </a:t>
            </a:r>
          </a:p>
        </p:txBody>
      </p:sp>
      <p:sp>
        <p:nvSpPr>
          <p:cNvPr id="4" name="Slide Number Placeholder 3"/>
          <p:cNvSpPr>
            <a:spLocks noGrp="1"/>
          </p:cNvSpPr>
          <p:nvPr>
            <p:ph type="sldNum" sz="quarter" idx="10"/>
          </p:nvPr>
        </p:nvSpPr>
        <p:spPr/>
        <p:txBody>
          <a:bodyPr/>
          <a:lstStyle/>
          <a:p>
            <a:fld id="{B98BD993-D1E5-4E34-B7D0-4A3EB035CE28}" type="slidenum">
              <a:rPr lang="en-US" smtClean="0"/>
              <a:pPr/>
              <a:t>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1592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solidFill>
                  <a:srgbClr val="FFFF00"/>
                </a:solidFill>
              </a:rPr>
              <a:t> </a:t>
            </a:r>
          </a:p>
        </p:txBody>
      </p:sp>
      <p:sp>
        <p:nvSpPr>
          <p:cNvPr id="4" name="Slide Number Placeholder 3"/>
          <p:cNvSpPr>
            <a:spLocks noGrp="1"/>
          </p:cNvSpPr>
          <p:nvPr>
            <p:ph type="sldNum" sz="quarter" idx="10"/>
          </p:nvPr>
        </p:nvSpPr>
        <p:spPr/>
        <p:txBody>
          <a:bodyPr/>
          <a:lstStyle/>
          <a:p>
            <a:fld id="{B98BD993-D1E5-4E34-B7D0-4A3EB035CE28}" type="slidenum">
              <a:rPr lang="en-US" smtClean="0"/>
              <a:pPr/>
              <a:t>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9669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Use terms of women/she when</a:t>
            </a:r>
            <a:r>
              <a:rPr lang="en-US" baseline="0" dirty="0"/>
              <a:t> talking about domestic violence victims --- majority of DV is men perpetrate violence against female partner --- also men perpetrate against male partners, women who perpetrate against both male and female partners. Also recognize the are victims who do not identify as male or female --- gender neutral. </a:t>
            </a:r>
          </a:p>
          <a:p>
            <a:pPr marL="171450" indent="-171450">
              <a:buFont typeface="Arial" panose="020B0604020202020204" pitchFamily="34" charset="0"/>
              <a:buChar char="•"/>
            </a:pPr>
            <a:r>
              <a:rPr lang="en-US" baseline="0" dirty="0"/>
              <a:t>Domestic violence is not just physical hitting ---- system of power and control within a relationship…where violence and threats of violence are used to gain and maintain control. </a:t>
            </a:r>
          </a:p>
          <a:p>
            <a:pPr marL="171450" indent="-171450">
              <a:buFont typeface="Arial" panose="020B0604020202020204" pitchFamily="34" charset="0"/>
              <a:buChar char="•"/>
            </a:pPr>
            <a:r>
              <a:rPr lang="en-US" baseline="0" dirty="0"/>
              <a:t>Power and control wheel – developed by women who were in groups at the Domestic Abuse Intervention Project in Duluth ---- Looking at “Cycles of Violence” and saying that did not fit their reality. Described what they experienced and wheel was created. </a:t>
            </a:r>
            <a:endParaRPr lang="en-US" dirty="0"/>
          </a:p>
          <a:p>
            <a:pPr marL="171450" indent="-171450">
              <a:buFont typeface="Arial" panose="020B0604020202020204" pitchFamily="34" charset="0"/>
              <a:buChar char="•"/>
            </a:pPr>
            <a:r>
              <a:rPr lang="en-US" dirty="0"/>
              <a:t>94% of murder-suicide victims are female.</a:t>
            </a:r>
          </a:p>
          <a:p>
            <a:pPr marL="171450" indent="-171450">
              <a:buFont typeface="Arial" panose="020B0604020202020204" pitchFamily="34" charset="0"/>
              <a:buChar char="•"/>
            </a:pPr>
            <a:r>
              <a:rPr lang="en-US" dirty="0"/>
              <a:t>76% of intimate partner physical violence victims are female; 24% are male.</a:t>
            </a:r>
          </a:p>
          <a:p>
            <a:pPr marL="171450" indent="-171450">
              <a:buFont typeface="Arial" panose="020B0604020202020204" pitchFamily="34" charset="0"/>
              <a:buChar char="•"/>
            </a:pPr>
            <a:r>
              <a:rPr lang="en-US" dirty="0"/>
              <a:t>More than 75% of women aged 18-49 who are abused were previously abused by the same perpetrator.</a:t>
            </a:r>
          </a:p>
          <a:p>
            <a:pPr marL="171450" indent="-171450">
              <a:buFont typeface="Arial" panose="020B0604020202020204" pitchFamily="34" charset="0"/>
              <a:buChar char="•"/>
            </a:pPr>
            <a:r>
              <a:rPr lang="en-US" dirty="0"/>
              <a:t>76% of women who are killed by intimate partners and 85% of women who survive homicide attempts are stalked prior to the murder or attempted murder.</a:t>
            </a:r>
          </a:p>
          <a:p>
            <a:pPr marL="171450" indent="-171450">
              <a:buFont typeface="Arial" panose="020B0604020202020204" pitchFamily="34" charset="0"/>
              <a:buChar char="•"/>
            </a:pPr>
            <a:r>
              <a:rPr lang="en-US" dirty="0"/>
              <a:t>Domestic violence happens in same sex relationships at about the same rate as in heterosexual relationships. The National Coalition of Anti-Violence programs conducted a 1O-year study in 10 U.S. cities which documented domestic violence at a rate between 25-33% in same sex relationships. A 1991 study found that 46% of the women responding had experienced 2 or more incidents of physical violence in their relationship. </a:t>
            </a:r>
          </a:p>
          <a:p>
            <a:endParaRPr lang="en-US" dirty="0"/>
          </a:p>
          <a:p>
            <a:pPr marL="171450" indent="-171450">
              <a:buFont typeface="Arial" panose="020B0604020202020204" pitchFamily="34" charset="0"/>
              <a:buChar char="•"/>
            </a:pPr>
            <a:r>
              <a:rPr lang="en-US" dirty="0"/>
              <a:t>Lesbian battering includes many of the same issues as heterosexual domestic violence (power and control), fear, lack of safety) but is additionally affected by homophobia and a lack of services for victims of lesbian violence.</a:t>
            </a:r>
          </a:p>
        </p:txBody>
      </p:sp>
      <p:sp>
        <p:nvSpPr>
          <p:cNvPr id="4" name="Slide Number Placeholder 3"/>
          <p:cNvSpPr>
            <a:spLocks noGrp="1"/>
          </p:cNvSpPr>
          <p:nvPr>
            <p:ph type="sldNum" sz="quarter" idx="10"/>
          </p:nvPr>
        </p:nvSpPr>
        <p:spPr/>
        <p:txBody>
          <a:bodyPr/>
          <a:lstStyle/>
          <a:p>
            <a:fld id="{B98BD993-D1E5-4E34-B7D0-4A3EB035CE28}" type="slidenum">
              <a:rPr lang="en-US" smtClean="0"/>
              <a:pPr/>
              <a:t>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505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Many adaptations</a:t>
            </a:r>
            <a:r>
              <a:rPr lang="en-US" baseline="0" dirty="0"/>
              <a:t> of the Power and Control Wheel. </a:t>
            </a:r>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2510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a:t>
            </a:r>
            <a:r>
              <a:rPr lang="en-US" baseline="0" dirty="0"/>
              <a:t> </a:t>
            </a:r>
            <a:r>
              <a:rPr lang="en-US" dirty="0"/>
              <a:t>Liz </a:t>
            </a:r>
          </a:p>
          <a:p>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12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7263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r>
              <a:rPr lang="en-US" baseline="0" dirty="0"/>
              <a:t> Erika, Liz and Sipra </a:t>
            </a:r>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950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43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01768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D993-D1E5-4E34-B7D0-4A3EB035CE28}" type="slidenum">
              <a:rPr lang="en-US" smtClean="0"/>
              <a:pPr/>
              <a:t>44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6743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3387761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E07EA-9FB8-4973-9681-23B2EAB40F9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E07EA-9FB8-4973-9681-23B2EAB40F9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ncadv.org/learn-more/what-is-domestic-violence/abusive-partner-sign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1524000" y="76200"/>
            <a:ext cx="8077200" cy="5334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8000" b="1" dirty="0">
              <a:solidFill>
                <a:srgbClr val="0000FF"/>
              </a:solidFill>
            </a:endParaRPr>
          </a:p>
          <a:p>
            <a:endParaRPr lang="en-US" sz="8000" b="1" dirty="0">
              <a:solidFill>
                <a:srgbClr val="0000FF"/>
              </a:solidFill>
            </a:endParaRPr>
          </a:p>
          <a:p>
            <a:r>
              <a:rPr lang="en-US" sz="8000" b="1" dirty="0">
                <a:solidFill>
                  <a:srgbClr val="0000FF"/>
                </a:solidFill>
              </a:rPr>
              <a:t> </a:t>
            </a:r>
          </a:p>
        </p:txBody>
      </p:sp>
      <p:pic>
        <p:nvPicPr>
          <p:cNvPr id="3" name="Picture 14" descr="http://hr.dpsk12.org/wp-content/uploads/2014/07/welcomeindifferentlangu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8" t="-3637" r="-1538" b="-38181"/>
          <a:stretch/>
        </p:blipFill>
        <p:spPr bwMode="auto">
          <a:xfrm>
            <a:off x="3581400" y="609600"/>
            <a:ext cx="5257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182"/>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31858148"/>
              </p:ext>
            </p:extLst>
          </p:nvPr>
        </p:nvGraphicFramePr>
        <p:xfrm>
          <a:off x="2628900" y="914400"/>
          <a:ext cx="3886200" cy="5029200"/>
        </p:xfrm>
        <a:graphic>
          <a:graphicData uri="http://schemas.openxmlformats.org/presentationml/2006/ole">
            <mc:AlternateContent xmlns:mc="http://schemas.openxmlformats.org/markup-compatibility/2006">
              <mc:Choice xmlns:v="urn:schemas-microsoft-com:vml" Requires="v">
                <p:oleObj name="Acrobat Document" r:id="rId2" imgW="3886132" imgH="5029200" progId="AcroExch.Document.DC">
                  <p:embed/>
                </p:oleObj>
              </mc:Choice>
              <mc:Fallback>
                <p:oleObj name="Acrobat Document" r:id="rId2" imgW="3886132" imgH="5029200" progId="AcroExch.Document.DC">
                  <p:embed/>
                  <p:pic>
                    <p:nvPicPr>
                      <p:cNvPr id="0" name=""/>
                      <p:cNvPicPr/>
                      <p:nvPr/>
                    </p:nvPicPr>
                    <p:blipFill>
                      <a:blip r:embed="rId3"/>
                      <a:stretch>
                        <a:fillRect/>
                      </a:stretch>
                    </p:blipFill>
                    <p:spPr>
                      <a:xfrm>
                        <a:off x="2628900" y="914400"/>
                        <a:ext cx="3886200" cy="5029200"/>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10</a:t>
            </a:fld>
            <a:endParaRPr lang="en-US" dirty="0"/>
          </a:p>
        </p:txBody>
      </p:sp>
    </p:spTree>
    <p:extLst>
      <p:ext uri="{BB962C8B-B14F-4D97-AF65-F5344CB8AC3E}">
        <p14:creationId xmlns:p14="http://schemas.microsoft.com/office/powerpoint/2010/main" val="369347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90866703"/>
              </p:ext>
            </p:extLst>
          </p:nvPr>
        </p:nvGraphicFramePr>
        <p:xfrm>
          <a:off x="2628900" y="914400"/>
          <a:ext cx="3886200" cy="5029200"/>
        </p:xfrm>
        <a:graphic>
          <a:graphicData uri="http://schemas.openxmlformats.org/presentationml/2006/ole">
            <mc:AlternateContent xmlns:mc="http://schemas.openxmlformats.org/markup-compatibility/2006">
              <mc:Choice xmlns:v="urn:schemas-microsoft-com:vml" Requires="v">
                <p:oleObj name="Acrobat Document" r:id="rId2" imgW="3886132" imgH="5029200" progId="AcroExch.Document.DC">
                  <p:embed/>
                </p:oleObj>
              </mc:Choice>
              <mc:Fallback>
                <p:oleObj name="Acrobat Document" r:id="rId2" imgW="3886132" imgH="5029200" progId="AcroExch.Document.DC">
                  <p:embed/>
                  <p:pic>
                    <p:nvPicPr>
                      <p:cNvPr id="0" name=""/>
                      <p:cNvPicPr/>
                      <p:nvPr/>
                    </p:nvPicPr>
                    <p:blipFill>
                      <a:blip r:embed="rId3"/>
                      <a:stretch>
                        <a:fillRect/>
                      </a:stretch>
                    </p:blipFill>
                    <p:spPr>
                      <a:xfrm>
                        <a:off x="2628900" y="914400"/>
                        <a:ext cx="3886200" cy="5029200"/>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11</a:t>
            </a:fld>
            <a:endParaRPr lang="en-US" dirty="0"/>
          </a:p>
        </p:txBody>
      </p:sp>
    </p:spTree>
    <p:extLst>
      <p:ext uri="{BB962C8B-B14F-4D97-AF65-F5344CB8AC3E}">
        <p14:creationId xmlns:p14="http://schemas.microsoft.com/office/powerpoint/2010/main" val="3265182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22237"/>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b="1" dirty="0">
                <a:latin typeface="Georgia" panose="02040502050405020303" pitchFamily="18" charset="0"/>
              </a:rPr>
              <a:t>How to Use </a:t>
            </a:r>
            <a:br>
              <a:rPr lang="en-US" altLang="en-US" sz="4000" b="1" dirty="0">
                <a:latin typeface="Georgia" panose="02040502050405020303" pitchFamily="18" charset="0"/>
              </a:rPr>
            </a:br>
            <a:r>
              <a:rPr lang="en-US" altLang="en-US" sz="4000" b="1" dirty="0">
                <a:latin typeface="Georgia" panose="02040502050405020303" pitchFamily="18" charset="0"/>
              </a:rPr>
              <a:t>the Power &amp; Control Wheel</a:t>
            </a:r>
          </a:p>
        </p:txBody>
      </p:sp>
      <p:sp>
        <p:nvSpPr>
          <p:cNvPr id="3" name="Rectangle 3"/>
          <p:cNvSpPr txBox="1">
            <a:spLocks noChangeArrowheads="1"/>
          </p:cNvSpPr>
          <p:nvPr/>
        </p:nvSpPr>
        <p:spPr>
          <a:xfrm>
            <a:off x="685800" y="1768474"/>
            <a:ext cx="7772400" cy="4479925"/>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Tx/>
              <a:buNone/>
            </a:pPr>
            <a:endParaRPr lang="en-US" altLang="en-US" dirty="0"/>
          </a:p>
          <a:p>
            <a:pPr>
              <a:lnSpc>
                <a:spcPct val="80000"/>
              </a:lnSpc>
            </a:pPr>
            <a:r>
              <a:rPr lang="en-US" altLang="en-US" sz="2800" dirty="0"/>
              <a:t>To help a woman who is being battered reframe her and her children’s experience</a:t>
            </a:r>
          </a:p>
          <a:p>
            <a:pPr>
              <a:lnSpc>
                <a:spcPct val="80000"/>
              </a:lnSpc>
            </a:pPr>
            <a:endParaRPr lang="en-US" altLang="en-US" sz="2800" dirty="0"/>
          </a:p>
          <a:p>
            <a:pPr>
              <a:lnSpc>
                <a:spcPct val="80000"/>
              </a:lnSpc>
            </a:pPr>
            <a:r>
              <a:rPr lang="en-US" altLang="en-US" sz="2800" dirty="0"/>
              <a:t>To better understand the cultural context of a battered women’s experience</a:t>
            </a:r>
          </a:p>
          <a:p>
            <a:pPr>
              <a:lnSpc>
                <a:spcPct val="80000"/>
              </a:lnSpc>
              <a:buFontTx/>
              <a:buNone/>
            </a:pPr>
            <a:endParaRPr lang="en-US" altLang="en-US" sz="2800" dirty="0"/>
          </a:p>
          <a:p>
            <a:pPr>
              <a:lnSpc>
                <a:spcPct val="80000"/>
              </a:lnSpc>
            </a:pPr>
            <a:r>
              <a:rPr lang="en-US" altLang="en-US" sz="2800" dirty="0"/>
              <a:t>Training for staff and volunteers</a:t>
            </a:r>
          </a:p>
          <a:p>
            <a:pPr>
              <a:lnSpc>
                <a:spcPct val="80000"/>
              </a:lnSpc>
              <a:buFontTx/>
              <a:buNone/>
            </a:pPr>
            <a:endParaRPr lang="en-US" altLang="en-US" sz="2800" dirty="0"/>
          </a:p>
          <a:p>
            <a:pPr>
              <a:lnSpc>
                <a:spcPct val="80000"/>
              </a:lnSpc>
            </a:pPr>
            <a:r>
              <a:rPr lang="en-US" altLang="en-US" sz="2800" dirty="0"/>
              <a:t>Public education/public awareness</a:t>
            </a:r>
          </a:p>
          <a:p>
            <a:pPr>
              <a:lnSpc>
                <a:spcPct val="80000"/>
              </a:lnSpc>
              <a:buFontTx/>
              <a:buNone/>
            </a:pPr>
            <a:endParaRPr lang="en-US" altLang="en-US" sz="2800" dirty="0"/>
          </a:p>
          <a:p>
            <a:pPr>
              <a:lnSpc>
                <a:spcPct val="80000"/>
              </a:lnSpc>
            </a:pPr>
            <a:r>
              <a:rPr lang="en-US" altLang="en-US" sz="2800" dirty="0"/>
              <a:t>Support and education groups</a:t>
            </a:r>
          </a:p>
          <a:p>
            <a:pPr>
              <a:lnSpc>
                <a:spcPct val="80000"/>
              </a:lnSpc>
            </a:pPr>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12</a:t>
            </a:fld>
            <a:endParaRPr lang="en-US" dirty="0"/>
          </a:p>
        </p:txBody>
      </p:sp>
    </p:spTree>
    <p:extLst>
      <p:ext uri="{BB962C8B-B14F-4D97-AF65-F5344CB8AC3E}">
        <p14:creationId xmlns:p14="http://schemas.microsoft.com/office/powerpoint/2010/main" val="45287917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D663D-DCB9-FDAB-355F-44E85CCB0619}"/>
              </a:ext>
            </a:extLst>
          </p:cNvPr>
          <p:cNvSpPr>
            <a:spLocks noGrp="1"/>
          </p:cNvSpPr>
          <p:nvPr>
            <p:ph type="title"/>
          </p:nvPr>
        </p:nvSpPr>
        <p:spPr/>
        <p:txBody>
          <a:bodyPr>
            <a:normAutofit fontScale="90000"/>
          </a:bodyPr>
          <a:lstStyle/>
          <a:p>
            <a:r>
              <a:rPr lang="en-US" dirty="0"/>
              <a:t>Pillars of Oppression – </a:t>
            </a:r>
            <a:br>
              <a:rPr lang="en-US" dirty="0"/>
            </a:br>
            <a:r>
              <a:rPr lang="en-US" dirty="0"/>
              <a:t>Praxis International</a:t>
            </a:r>
          </a:p>
        </p:txBody>
      </p:sp>
      <p:sp>
        <p:nvSpPr>
          <p:cNvPr id="2" name="Footer Placeholder 1">
            <a:extLst>
              <a:ext uri="{FF2B5EF4-FFF2-40B4-BE49-F238E27FC236}">
                <a16:creationId xmlns:a16="http://schemas.microsoft.com/office/drawing/2014/main" id="{22A916F9-F913-70CA-1319-213ECE2B72BE}"/>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302E0D39-728D-2D84-2119-128D6B1BDD4D}"/>
              </a:ext>
            </a:extLst>
          </p:cNvPr>
          <p:cNvSpPr>
            <a:spLocks noGrp="1"/>
          </p:cNvSpPr>
          <p:nvPr>
            <p:ph type="sldNum" sz="quarter" idx="12"/>
          </p:nvPr>
        </p:nvSpPr>
        <p:spPr/>
        <p:txBody>
          <a:bodyPr/>
          <a:lstStyle/>
          <a:p>
            <a:fld id="{BD6E07EA-9FB8-4973-9681-23B2EAB40F98}" type="slidenum">
              <a:rPr lang="en-US" smtClean="0"/>
              <a:pPr/>
              <a:t>13</a:t>
            </a:fld>
            <a:endParaRPr lang="en-US" dirty="0"/>
          </a:p>
        </p:txBody>
      </p:sp>
      <p:sp>
        <p:nvSpPr>
          <p:cNvPr id="5" name="TextBox 4">
            <a:extLst>
              <a:ext uri="{FF2B5EF4-FFF2-40B4-BE49-F238E27FC236}">
                <a16:creationId xmlns:a16="http://schemas.microsoft.com/office/drawing/2014/main" id="{26E3D305-2D3F-C8AE-737F-ED7F5E7DC66B}"/>
              </a:ext>
            </a:extLst>
          </p:cNvPr>
          <p:cNvSpPr txBox="1"/>
          <p:nvPr/>
        </p:nvSpPr>
        <p:spPr>
          <a:xfrm>
            <a:off x="831273" y="1828800"/>
            <a:ext cx="7398327" cy="4308872"/>
          </a:xfrm>
          <a:prstGeom prst="rect">
            <a:avLst/>
          </a:prstGeom>
          <a:noFill/>
        </p:spPr>
        <p:txBody>
          <a:bodyPr wrap="square" rtlCol="0">
            <a:spAutoFit/>
          </a:bodyPr>
          <a:lstStyle/>
          <a:p>
            <a:pPr>
              <a:lnSpc>
                <a:spcPct val="200000"/>
              </a:lnSpc>
            </a:pPr>
            <a:r>
              <a:rPr lang="en-US" sz="2000" b="1" dirty="0"/>
              <a:t>Oppressors (abusers) base their actions on a belief in their </a:t>
            </a:r>
            <a:r>
              <a:rPr lang="en-US" sz="2800" b="1" dirty="0"/>
              <a:t>superiority</a:t>
            </a:r>
            <a:r>
              <a:rPr lang="en-US" sz="2000" b="1" dirty="0"/>
              <a:t>. </a:t>
            </a:r>
            <a:endParaRPr lang="en-US" sz="2000" dirty="0"/>
          </a:p>
          <a:p>
            <a:pPr>
              <a:lnSpc>
                <a:spcPct val="200000"/>
              </a:lnSpc>
            </a:pPr>
            <a:r>
              <a:rPr lang="en-US" sz="2000" dirty="0"/>
              <a:t>Social institutions and culture may be modified or constructed to support this notion—e.g. Nazi rule, European colonization of tribes and indigenous peoples, and slavery. There is always a philosophy that underpins oppression.</a:t>
            </a:r>
          </a:p>
          <a:p>
            <a:endParaRPr lang="en-US" dirty="0"/>
          </a:p>
        </p:txBody>
      </p:sp>
    </p:spTree>
    <p:extLst>
      <p:ext uri="{BB962C8B-B14F-4D97-AF65-F5344CB8AC3E}">
        <p14:creationId xmlns:p14="http://schemas.microsoft.com/office/powerpoint/2010/main" val="410608411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4CFA6-E463-FA74-41B2-8F56C64F7048}"/>
              </a:ext>
            </a:extLst>
          </p:cNvPr>
          <p:cNvSpPr>
            <a:spLocks noGrp="1"/>
          </p:cNvSpPr>
          <p:nvPr>
            <p:ph type="title"/>
          </p:nvPr>
        </p:nvSpPr>
        <p:spPr/>
        <p:txBody>
          <a:bodyPr>
            <a:normAutofit fontScale="90000"/>
          </a:bodyPr>
          <a:lstStyle/>
          <a:p>
            <a:r>
              <a:rPr lang="en-US" dirty="0"/>
              <a:t>Pillars of Oppression – </a:t>
            </a:r>
            <a:br>
              <a:rPr lang="en-US" dirty="0"/>
            </a:br>
            <a:r>
              <a:rPr lang="en-US" dirty="0"/>
              <a:t>Praxis International</a:t>
            </a:r>
          </a:p>
        </p:txBody>
      </p:sp>
      <p:sp>
        <p:nvSpPr>
          <p:cNvPr id="3" name="Footer Placeholder 2">
            <a:extLst>
              <a:ext uri="{FF2B5EF4-FFF2-40B4-BE49-F238E27FC236}">
                <a16:creationId xmlns:a16="http://schemas.microsoft.com/office/drawing/2014/main" id="{070B16E3-70D5-4D08-FD40-0901AF383E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2046B4-75B9-D217-F122-806B0B0911FF}"/>
              </a:ext>
            </a:extLst>
          </p:cNvPr>
          <p:cNvSpPr>
            <a:spLocks noGrp="1"/>
          </p:cNvSpPr>
          <p:nvPr>
            <p:ph type="sldNum" sz="quarter" idx="12"/>
          </p:nvPr>
        </p:nvSpPr>
        <p:spPr/>
        <p:txBody>
          <a:bodyPr/>
          <a:lstStyle/>
          <a:p>
            <a:fld id="{BD6E07EA-9FB8-4973-9681-23B2EAB40F98}" type="slidenum">
              <a:rPr lang="en-US" smtClean="0"/>
              <a:pPr/>
              <a:t>14</a:t>
            </a:fld>
            <a:endParaRPr lang="en-US" dirty="0"/>
          </a:p>
        </p:txBody>
      </p:sp>
      <p:sp>
        <p:nvSpPr>
          <p:cNvPr id="5" name="TextBox 4">
            <a:extLst>
              <a:ext uri="{FF2B5EF4-FFF2-40B4-BE49-F238E27FC236}">
                <a16:creationId xmlns:a16="http://schemas.microsoft.com/office/drawing/2014/main" id="{449D0D13-7768-5416-DBF7-38CDD75C15DE}"/>
              </a:ext>
            </a:extLst>
          </p:cNvPr>
          <p:cNvSpPr txBox="1"/>
          <p:nvPr/>
        </p:nvSpPr>
        <p:spPr>
          <a:xfrm>
            <a:off x="1371600" y="1441883"/>
            <a:ext cx="6629400" cy="5539978"/>
          </a:xfrm>
          <a:prstGeom prst="rect">
            <a:avLst/>
          </a:prstGeom>
          <a:noFill/>
        </p:spPr>
        <p:txBody>
          <a:bodyPr wrap="square" rtlCol="0">
            <a:spAutoFit/>
          </a:bodyPr>
          <a:lstStyle/>
          <a:p>
            <a:pPr>
              <a:lnSpc>
                <a:spcPct val="200000"/>
              </a:lnSpc>
            </a:pPr>
            <a:r>
              <a:rPr lang="en-US" sz="2000" b="1" dirty="0"/>
              <a:t>Oppressors make the oppressed into </a:t>
            </a:r>
            <a:r>
              <a:rPr lang="en-US" sz="2800" b="1" dirty="0"/>
              <a:t>inferior objects </a:t>
            </a:r>
            <a:r>
              <a:rPr lang="en-US" sz="2000" b="1" dirty="0"/>
              <a:t>that they believe do not deserve equal treatment. </a:t>
            </a:r>
            <a:endParaRPr lang="en-US" sz="2000" dirty="0"/>
          </a:p>
          <a:p>
            <a:pPr>
              <a:lnSpc>
                <a:spcPct val="200000"/>
              </a:lnSpc>
            </a:pPr>
            <a:r>
              <a:rPr lang="en-US" sz="2000" dirty="0"/>
              <a:t>The oppressed are made into subhuman entities that are very unlike the oppressors. For example, white colonizers believe that American Indian/Alaska Native and people of color are not like them—do not share the same emotions, intellect, or bodies. Women are objectified through pornography. Gay people are objectified by homophobia.</a:t>
            </a:r>
          </a:p>
          <a:p>
            <a:endParaRPr lang="en-US" dirty="0"/>
          </a:p>
        </p:txBody>
      </p:sp>
    </p:spTree>
    <p:extLst>
      <p:ext uri="{BB962C8B-B14F-4D97-AF65-F5344CB8AC3E}">
        <p14:creationId xmlns:p14="http://schemas.microsoft.com/office/powerpoint/2010/main" val="3940773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58BB-CC47-6AC6-F338-302B387329F1}"/>
              </a:ext>
            </a:extLst>
          </p:cNvPr>
          <p:cNvSpPr>
            <a:spLocks noGrp="1"/>
          </p:cNvSpPr>
          <p:nvPr>
            <p:ph type="title"/>
          </p:nvPr>
        </p:nvSpPr>
        <p:spPr/>
        <p:txBody>
          <a:bodyPr>
            <a:normAutofit fontScale="90000"/>
          </a:bodyPr>
          <a:lstStyle/>
          <a:p>
            <a:r>
              <a:rPr lang="en-US" dirty="0"/>
              <a:t>Pillars of Oppression – </a:t>
            </a:r>
            <a:br>
              <a:rPr lang="en-US" dirty="0"/>
            </a:br>
            <a:r>
              <a:rPr lang="en-US" dirty="0"/>
              <a:t>Praxis International</a:t>
            </a:r>
          </a:p>
        </p:txBody>
      </p:sp>
      <p:sp>
        <p:nvSpPr>
          <p:cNvPr id="3" name="Footer Placeholder 2">
            <a:extLst>
              <a:ext uri="{FF2B5EF4-FFF2-40B4-BE49-F238E27FC236}">
                <a16:creationId xmlns:a16="http://schemas.microsoft.com/office/drawing/2014/main" id="{66709ED3-CBBC-85CC-F35C-0AD5822F26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0D841CA-B480-1EF7-620F-4672C8A59CE2}"/>
              </a:ext>
            </a:extLst>
          </p:cNvPr>
          <p:cNvSpPr>
            <a:spLocks noGrp="1"/>
          </p:cNvSpPr>
          <p:nvPr>
            <p:ph type="sldNum" sz="quarter" idx="12"/>
          </p:nvPr>
        </p:nvSpPr>
        <p:spPr/>
        <p:txBody>
          <a:bodyPr/>
          <a:lstStyle/>
          <a:p>
            <a:fld id="{BD6E07EA-9FB8-4973-9681-23B2EAB40F98}" type="slidenum">
              <a:rPr lang="en-US" smtClean="0"/>
              <a:pPr/>
              <a:t>15</a:t>
            </a:fld>
            <a:endParaRPr lang="en-US" dirty="0"/>
          </a:p>
        </p:txBody>
      </p:sp>
      <p:sp>
        <p:nvSpPr>
          <p:cNvPr id="5" name="TextBox 4">
            <a:extLst>
              <a:ext uri="{FF2B5EF4-FFF2-40B4-BE49-F238E27FC236}">
                <a16:creationId xmlns:a16="http://schemas.microsoft.com/office/drawing/2014/main" id="{3F25C1E5-D9DB-4BCF-99F2-F5785D252F79}"/>
              </a:ext>
            </a:extLst>
          </p:cNvPr>
          <p:cNvSpPr txBox="1"/>
          <p:nvPr/>
        </p:nvSpPr>
        <p:spPr>
          <a:xfrm>
            <a:off x="758536" y="2207079"/>
            <a:ext cx="7318664" cy="3330142"/>
          </a:xfrm>
          <a:prstGeom prst="rect">
            <a:avLst/>
          </a:prstGeom>
          <a:noFill/>
        </p:spPr>
        <p:txBody>
          <a:bodyPr wrap="square" rtlCol="0">
            <a:spAutoFit/>
          </a:bodyPr>
          <a:lstStyle/>
          <a:p>
            <a:pPr>
              <a:lnSpc>
                <a:spcPct val="200000"/>
              </a:lnSpc>
            </a:pPr>
            <a:r>
              <a:rPr lang="en-US" sz="2000" b="1" dirty="0"/>
              <a:t>Oppressors </a:t>
            </a:r>
            <a:r>
              <a:rPr lang="en-US" sz="2800" b="1" dirty="0"/>
              <a:t>teach submission </a:t>
            </a:r>
            <a:r>
              <a:rPr lang="en-US" sz="2000" b="1" dirty="0"/>
              <a:t>to the oppressed through day-to-day disdain, messages of inferiority, and overt violence. </a:t>
            </a:r>
            <a:endParaRPr lang="en-US" sz="2000" dirty="0"/>
          </a:p>
          <a:p>
            <a:pPr>
              <a:lnSpc>
                <a:spcPct val="200000"/>
              </a:lnSpc>
            </a:pPr>
            <a:r>
              <a:rPr lang="en-US" sz="2000" dirty="0"/>
              <a:t>Consequently, the oppressed groups end up internalizing the way oppressors characterize them. The most insidious result of oppression is that it changes the self-perception of the oppressed.</a:t>
            </a:r>
          </a:p>
        </p:txBody>
      </p:sp>
    </p:spTree>
    <p:extLst>
      <p:ext uri="{BB962C8B-B14F-4D97-AF65-F5344CB8AC3E}">
        <p14:creationId xmlns:p14="http://schemas.microsoft.com/office/powerpoint/2010/main" val="3093791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8563-9B33-F3E4-D86B-FC578F4D7299}"/>
              </a:ext>
            </a:extLst>
          </p:cNvPr>
          <p:cNvSpPr>
            <a:spLocks noGrp="1"/>
          </p:cNvSpPr>
          <p:nvPr>
            <p:ph type="title"/>
          </p:nvPr>
        </p:nvSpPr>
        <p:spPr/>
        <p:txBody>
          <a:bodyPr>
            <a:normAutofit fontScale="90000"/>
          </a:bodyPr>
          <a:lstStyle/>
          <a:p>
            <a:r>
              <a:rPr lang="en-US" dirty="0"/>
              <a:t>Pillars of Oppression – </a:t>
            </a:r>
            <a:br>
              <a:rPr lang="en-US" dirty="0"/>
            </a:br>
            <a:r>
              <a:rPr lang="en-US" dirty="0"/>
              <a:t>Praxis International</a:t>
            </a:r>
          </a:p>
        </p:txBody>
      </p:sp>
      <p:sp>
        <p:nvSpPr>
          <p:cNvPr id="3" name="Footer Placeholder 2">
            <a:extLst>
              <a:ext uri="{FF2B5EF4-FFF2-40B4-BE49-F238E27FC236}">
                <a16:creationId xmlns:a16="http://schemas.microsoft.com/office/drawing/2014/main" id="{14BE0A78-D3E5-7826-F4B8-CD64D592A5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2A38AAD-235A-C60F-A70C-25F4CCE1F41B}"/>
              </a:ext>
            </a:extLst>
          </p:cNvPr>
          <p:cNvSpPr>
            <a:spLocks noGrp="1"/>
          </p:cNvSpPr>
          <p:nvPr>
            <p:ph type="sldNum" sz="quarter" idx="12"/>
          </p:nvPr>
        </p:nvSpPr>
        <p:spPr/>
        <p:txBody>
          <a:bodyPr/>
          <a:lstStyle/>
          <a:p>
            <a:fld id="{BD6E07EA-9FB8-4973-9681-23B2EAB40F98}" type="slidenum">
              <a:rPr lang="en-US" smtClean="0"/>
              <a:pPr/>
              <a:t>16</a:t>
            </a:fld>
            <a:endParaRPr lang="en-US" dirty="0"/>
          </a:p>
        </p:txBody>
      </p:sp>
      <p:sp>
        <p:nvSpPr>
          <p:cNvPr id="5" name="TextBox 4">
            <a:extLst>
              <a:ext uri="{FF2B5EF4-FFF2-40B4-BE49-F238E27FC236}">
                <a16:creationId xmlns:a16="http://schemas.microsoft.com/office/drawing/2014/main" id="{8A5982E3-9F24-3ACA-3E1F-2662377E0F17}"/>
              </a:ext>
            </a:extLst>
          </p:cNvPr>
          <p:cNvSpPr txBox="1"/>
          <p:nvPr/>
        </p:nvSpPr>
        <p:spPr>
          <a:xfrm>
            <a:off x="1028700" y="1752600"/>
            <a:ext cx="7048500" cy="3077766"/>
          </a:xfrm>
          <a:prstGeom prst="rect">
            <a:avLst/>
          </a:prstGeom>
          <a:noFill/>
        </p:spPr>
        <p:txBody>
          <a:bodyPr wrap="square" rtlCol="0">
            <a:spAutoFit/>
          </a:bodyPr>
          <a:lstStyle/>
          <a:p>
            <a:pPr>
              <a:lnSpc>
                <a:spcPct val="200000"/>
              </a:lnSpc>
            </a:pPr>
            <a:r>
              <a:rPr lang="en-US" sz="2000" b="1" dirty="0"/>
              <a:t>Oppressors are able to use violence against the oppressed with </a:t>
            </a:r>
            <a:r>
              <a:rPr lang="en-US" sz="2800" b="1" dirty="0"/>
              <a:t>impunity</a:t>
            </a:r>
            <a:r>
              <a:rPr lang="en-US" sz="2000" b="1" dirty="0"/>
              <a:t>.</a:t>
            </a:r>
            <a:endParaRPr lang="en-US" sz="2000" dirty="0"/>
          </a:p>
          <a:p>
            <a:pPr>
              <a:lnSpc>
                <a:spcPct val="200000"/>
              </a:lnSpc>
            </a:pPr>
            <a:r>
              <a:rPr lang="en-US" sz="2000" dirty="0"/>
              <a:t>Social institutions support this impunity and oppressors are relieved of accountability for their violence.</a:t>
            </a:r>
          </a:p>
          <a:p>
            <a:endParaRPr lang="en-US" dirty="0"/>
          </a:p>
        </p:txBody>
      </p:sp>
    </p:spTree>
    <p:extLst>
      <p:ext uri="{BB962C8B-B14F-4D97-AF65-F5344CB8AC3E}">
        <p14:creationId xmlns:p14="http://schemas.microsoft.com/office/powerpoint/2010/main" val="30643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A21E-C727-30BF-9144-BE3F320D9FB0}"/>
              </a:ext>
            </a:extLst>
          </p:cNvPr>
          <p:cNvSpPr>
            <a:spLocks noGrp="1"/>
          </p:cNvSpPr>
          <p:nvPr>
            <p:ph type="title"/>
          </p:nvPr>
        </p:nvSpPr>
        <p:spPr/>
        <p:txBody>
          <a:bodyPr>
            <a:normAutofit fontScale="90000"/>
          </a:bodyPr>
          <a:lstStyle/>
          <a:p>
            <a:r>
              <a:rPr lang="en-US" dirty="0"/>
              <a:t>Pillars of Oppression – </a:t>
            </a:r>
            <a:br>
              <a:rPr lang="en-US" dirty="0"/>
            </a:br>
            <a:r>
              <a:rPr lang="en-US" dirty="0"/>
              <a:t>Praxis International</a:t>
            </a:r>
          </a:p>
        </p:txBody>
      </p:sp>
      <p:sp>
        <p:nvSpPr>
          <p:cNvPr id="3" name="Footer Placeholder 2">
            <a:extLst>
              <a:ext uri="{FF2B5EF4-FFF2-40B4-BE49-F238E27FC236}">
                <a16:creationId xmlns:a16="http://schemas.microsoft.com/office/drawing/2014/main" id="{D11CB406-60FB-11D8-9D47-A0B7EEEFA7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FC3373-578A-79B8-9389-BDD0F59E5D99}"/>
              </a:ext>
            </a:extLst>
          </p:cNvPr>
          <p:cNvSpPr>
            <a:spLocks noGrp="1"/>
          </p:cNvSpPr>
          <p:nvPr>
            <p:ph type="sldNum" sz="quarter" idx="12"/>
          </p:nvPr>
        </p:nvSpPr>
        <p:spPr/>
        <p:txBody>
          <a:bodyPr/>
          <a:lstStyle/>
          <a:p>
            <a:fld id="{BD6E07EA-9FB8-4973-9681-23B2EAB40F98}" type="slidenum">
              <a:rPr lang="en-US" smtClean="0"/>
              <a:pPr/>
              <a:t>17</a:t>
            </a:fld>
            <a:endParaRPr lang="en-US" dirty="0"/>
          </a:p>
        </p:txBody>
      </p:sp>
      <p:sp>
        <p:nvSpPr>
          <p:cNvPr id="5" name="TextBox 4">
            <a:extLst>
              <a:ext uri="{FF2B5EF4-FFF2-40B4-BE49-F238E27FC236}">
                <a16:creationId xmlns:a16="http://schemas.microsoft.com/office/drawing/2014/main" id="{F0F0D7EB-10C4-3723-0C5D-21B16B5C6DA7}"/>
              </a:ext>
            </a:extLst>
          </p:cNvPr>
          <p:cNvSpPr txBox="1"/>
          <p:nvPr/>
        </p:nvSpPr>
        <p:spPr>
          <a:xfrm>
            <a:off x="779318" y="1676400"/>
            <a:ext cx="7526482" cy="3884140"/>
          </a:xfrm>
          <a:prstGeom prst="rect">
            <a:avLst/>
          </a:prstGeom>
          <a:noFill/>
        </p:spPr>
        <p:txBody>
          <a:bodyPr wrap="square" rtlCol="0">
            <a:spAutoFit/>
          </a:bodyPr>
          <a:lstStyle/>
          <a:p>
            <a:pPr>
              <a:lnSpc>
                <a:spcPct val="200000"/>
              </a:lnSpc>
            </a:pPr>
            <a:r>
              <a:rPr lang="en-US" sz="2000" b="1" dirty="0"/>
              <a:t>Oppressors effectively control the oppressed by </a:t>
            </a:r>
            <a:r>
              <a:rPr lang="en-US" sz="2800" b="1" dirty="0"/>
              <a:t>splitting </a:t>
            </a:r>
            <a:r>
              <a:rPr lang="en-US" sz="2000" b="1" dirty="0"/>
              <a:t>them into good (</a:t>
            </a:r>
            <a:r>
              <a:rPr lang="en-US" sz="2000" b="1" i="1" dirty="0"/>
              <a:t>collaborators</a:t>
            </a:r>
            <a:r>
              <a:rPr lang="en-US" sz="2000" b="1" dirty="0"/>
              <a:t>) and bad (</a:t>
            </a:r>
            <a:r>
              <a:rPr lang="en-US" sz="2000" b="1" i="1" dirty="0"/>
              <a:t>resistors</a:t>
            </a:r>
            <a:r>
              <a:rPr lang="en-US" sz="2000" b="1" dirty="0"/>
              <a:t>)…. classic divide and conquer technique</a:t>
            </a:r>
            <a:endParaRPr lang="en-US" sz="2000" dirty="0"/>
          </a:p>
          <a:p>
            <a:pPr>
              <a:lnSpc>
                <a:spcPct val="200000"/>
              </a:lnSpc>
            </a:pPr>
            <a:r>
              <a:rPr lang="en-US" sz="2000" dirty="0"/>
              <a:t>This divisiveness thwarts the possibility </a:t>
            </a:r>
            <a:r>
              <a:rPr lang="en-US" dirty="0"/>
              <a:t>of a united resistance movement. This is the true and tested divide-and-conquer rule.</a:t>
            </a:r>
          </a:p>
          <a:p>
            <a:pPr>
              <a:lnSpc>
                <a:spcPct val="200000"/>
              </a:lnSpc>
            </a:pPr>
            <a:endParaRPr lang="en-US" sz="2000" dirty="0"/>
          </a:p>
        </p:txBody>
      </p:sp>
    </p:spTree>
    <p:extLst>
      <p:ext uri="{BB962C8B-B14F-4D97-AF65-F5344CB8AC3E}">
        <p14:creationId xmlns:p14="http://schemas.microsoft.com/office/powerpoint/2010/main" val="3556737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C172-4AE7-CE62-CCA9-C8B5F3E5A182}"/>
              </a:ext>
            </a:extLst>
          </p:cNvPr>
          <p:cNvSpPr>
            <a:spLocks noGrp="1"/>
          </p:cNvSpPr>
          <p:nvPr>
            <p:ph type="title"/>
          </p:nvPr>
        </p:nvSpPr>
        <p:spPr/>
        <p:txBody>
          <a:bodyPr>
            <a:normAutofit fontScale="90000"/>
          </a:bodyPr>
          <a:lstStyle/>
          <a:p>
            <a:r>
              <a:rPr lang="en-US" dirty="0"/>
              <a:t>Pillars of Oppression – </a:t>
            </a:r>
            <a:br>
              <a:rPr lang="en-US" dirty="0"/>
            </a:br>
            <a:r>
              <a:rPr lang="en-US" dirty="0"/>
              <a:t>Praxis International</a:t>
            </a:r>
          </a:p>
        </p:txBody>
      </p:sp>
      <p:sp>
        <p:nvSpPr>
          <p:cNvPr id="3" name="Footer Placeholder 2">
            <a:extLst>
              <a:ext uri="{FF2B5EF4-FFF2-40B4-BE49-F238E27FC236}">
                <a16:creationId xmlns:a16="http://schemas.microsoft.com/office/drawing/2014/main" id="{AF526B52-8BC5-AEF2-7D00-2F919287911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BAF2F5-4639-57B1-190D-E5AEED5744E9}"/>
              </a:ext>
            </a:extLst>
          </p:cNvPr>
          <p:cNvSpPr>
            <a:spLocks noGrp="1"/>
          </p:cNvSpPr>
          <p:nvPr>
            <p:ph type="sldNum" sz="quarter" idx="12"/>
          </p:nvPr>
        </p:nvSpPr>
        <p:spPr/>
        <p:txBody>
          <a:bodyPr/>
          <a:lstStyle/>
          <a:p>
            <a:fld id="{BD6E07EA-9FB8-4973-9681-23B2EAB40F98}" type="slidenum">
              <a:rPr lang="en-US" smtClean="0"/>
              <a:pPr/>
              <a:t>18</a:t>
            </a:fld>
            <a:endParaRPr lang="en-US" dirty="0"/>
          </a:p>
        </p:txBody>
      </p:sp>
      <p:sp>
        <p:nvSpPr>
          <p:cNvPr id="5" name="TextBox 4">
            <a:extLst>
              <a:ext uri="{FF2B5EF4-FFF2-40B4-BE49-F238E27FC236}">
                <a16:creationId xmlns:a16="http://schemas.microsoft.com/office/drawing/2014/main" id="{C495959E-B91B-880B-3D65-5D17BF04CA7E}"/>
              </a:ext>
            </a:extLst>
          </p:cNvPr>
          <p:cNvSpPr txBox="1"/>
          <p:nvPr/>
        </p:nvSpPr>
        <p:spPr>
          <a:xfrm>
            <a:off x="831273" y="1905000"/>
            <a:ext cx="7550727" cy="2831544"/>
          </a:xfrm>
          <a:prstGeom prst="rect">
            <a:avLst/>
          </a:prstGeom>
          <a:noFill/>
        </p:spPr>
        <p:txBody>
          <a:bodyPr wrap="square" rtlCol="0">
            <a:spAutoFit/>
          </a:bodyPr>
          <a:lstStyle/>
          <a:p>
            <a:pPr>
              <a:lnSpc>
                <a:spcPct val="200000"/>
              </a:lnSpc>
            </a:pPr>
            <a:r>
              <a:rPr lang="en-US" sz="2000" dirty="0"/>
              <a:t>These mechanisms are essential in maintaining systems of domination. Violence, which is a tool to perpetrate and perpetuate oppression, is used to maintain the status quo. It plays a significant role in all oppressive relationships.</a:t>
            </a:r>
          </a:p>
          <a:p>
            <a:endParaRPr lang="en-US" dirty="0"/>
          </a:p>
        </p:txBody>
      </p:sp>
    </p:spTree>
    <p:extLst>
      <p:ext uri="{BB962C8B-B14F-4D97-AF65-F5344CB8AC3E}">
        <p14:creationId xmlns:p14="http://schemas.microsoft.com/office/powerpoint/2010/main" val="373215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438400"/>
            <a:ext cx="7543800" cy="1200329"/>
          </a:xfrm>
          <a:prstGeom prst="rect">
            <a:avLst/>
          </a:prstGeom>
          <a:solidFill>
            <a:srgbClr val="00B0F0"/>
          </a:solidFill>
        </p:spPr>
        <p:txBody>
          <a:bodyPr wrap="square">
            <a:spAutoFit/>
          </a:bodyPr>
          <a:lstStyle/>
          <a:p>
            <a:pPr algn="ctr" fontAlgn="base"/>
            <a:r>
              <a:rPr lang="en-US" sz="6000" b="1" i="1" dirty="0">
                <a:solidFill>
                  <a:srgbClr val="050505"/>
                </a:solidFill>
                <a:latin typeface="inherit"/>
                <a:ea typeface="Times New Roman" panose="02020603050405020304" pitchFamily="18" charset="0"/>
                <a:cs typeface="Arial" panose="020B0604020202020204" pitchFamily="34" charset="0"/>
              </a:rPr>
              <a:t>Role of an Advocate</a:t>
            </a:r>
            <a:endParaRPr lang="en-US" sz="6000" i="1" dirty="0">
              <a:solidFill>
                <a:srgbClr val="050505"/>
              </a:solidFill>
              <a:latin typeface="inherit"/>
              <a:ea typeface="Times New Roman" panose="02020603050405020304" pitchFamily="18" charset="0"/>
              <a:cs typeface="Arial" panose="020B0604020202020204" pitchFamily="34" charset="0"/>
            </a:endParaRPr>
          </a:p>
          <a:p>
            <a:pPr fontAlgn="base"/>
            <a:endParaRPr lang="en-US" sz="1200" dirty="0">
              <a:effectLst/>
              <a:latin typeface="Times New Roman" panose="02020603050405020304" pitchFamily="18" charset="0"/>
              <a:ea typeface="Times New Roman" panose="02020603050405020304" pitchFamily="18" charset="0"/>
            </a:endParaRPr>
          </a:p>
        </p:txBody>
      </p:sp>
      <p:sp>
        <p:nvSpPr>
          <p:cNvPr id="3" name="Footer Placeholder 2"/>
          <p:cNvSpPr>
            <a:spLocks noGrp="1"/>
          </p:cNvSpPr>
          <p:nvPr>
            <p:ph type="ftr" sz="quarter" idx="11"/>
          </p:nvPr>
        </p:nvSpPr>
        <p:spPr>
          <a:xfrm>
            <a:off x="3162300" y="5943600"/>
            <a:ext cx="2895600" cy="365125"/>
          </a:xfrm>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19</a:t>
            </a:fld>
            <a:endParaRPr lang="en-US" dirty="0"/>
          </a:p>
        </p:txBody>
      </p:sp>
    </p:spTree>
    <p:extLst>
      <p:ext uri="{BB962C8B-B14F-4D97-AF65-F5344CB8AC3E}">
        <p14:creationId xmlns:p14="http://schemas.microsoft.com/office/powerpoint/2010/main" val="172833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2133600"/>
          </a:xfrm>
          <a:solidFill>
            <a:srgbClr val="F0E600"/>
          </a:solidFill>
        </p:spPr>
        <p:txBody>
          <a:bodyPr>
            <a:normAutofit/>
          </a:bodyPr>
          <a:lstStyle/>
          <a:p>
            <a:br>
              <a:rPr lang="en-US" b="1" dirty="0"/>
            </a:br>
            <a:r>
              <a:rPr lang="en-US" sz="6000" b="1" dirty="0"/>
              <a:t>Introductions</a:t>
            </a:r>
          </a:p>
        </p:txBody>
      </p:sp>
      <p:sp>
        <p:nvSpPr>
          <p:cNvPr id="3" name="Footer Placeholder 2"/>
          <p:cNvSpPr>
            <a:spLocks noGrp="1"/>
          </p:cNvSpPr>
          <p:nvPr>
            <p:ph type="ftr" sz="quarter" idx="11"/>
          </p:nvPr>
        </p:nvSpPr>
        <p:spPr>
          <a:xfrm>
            <a:off x="2667000" y="6332682"/>
            <a:ext cx="4114800" cy="365125"/>
          </a:xfrm>
        </p:spPr>
        <p:txBody>
          <a:bodyPr/>
          <a:lstStyle/>
          <a:p>
            <a:r>
              <a:rPr lang="en-US" dirty="0"/>
              <a:t>Women’s Initiative for Self Empowerment © 2022</a:t>
            </a:r>
          </a:p>
        </p:txBody>
      </p:sp>
      <p:sp>
        <p:nvSpPr>
          <p:cNvPr id="4" name="Slide Number Placeholder 3"/>
          <p:cNvSpPr>
            <a:spLocks noGrp="1"/>
          </p:cNvSpPr>
          <p:nvPr>
            <p:ph type="sldNum" sz="quarter" idx="12"/>
          </p:nvPr>
        </p:nvSpPr>
        <p:spPr/>
        <p:txBody>
          <a:bodyPr/>
          <a:lstStyle/>
          <a:p>
            <a:fld id="{BD6E07EA-9FB8-4973-9681-23B2EAB40F98}" type="slidenum">
              <a:rPr lang="en-US" smtClean="0"/>
              <a:pPr/>
              <a:t>2</a:t>
            </a:fld>
            <a:endParaRPr lang="en-US" dirty="0"/>
          </a:p>
        </p:txBody>
      </p:sp>
    </p:spTree>
    <p:extLst>
      <p:ext uri="{BB962C8B-B14F-4D97-AF65-F5344CB8AC3E}">
        <p14:creationId xmlns:p14="http://schemas.microsoft.com/office/powerpoint/2010/main" val="2892696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AB2-FF03-4AAD-BEC0-FC9D690D5F0F}"/>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E637966B-461D-68EB-CFD9-599017760B9C}"/>
              </a:ext>
            </a:extLst>
          </p:cNvPr>
          <p:cNvSpPr>
            <a:spLocks noGrp="1"/>
          </p:cNvSpPr>
          <p:nvPr>
            <p:ph type="sldNum" sz="quarter" idx="12"/>
          </p:nvPr>
        </p:nvSpPr>
        <p:spPr/>
        <p:txBody>
          <a:bodyPr/>
          <a:lstStyle/>
          <a:p>
            <a:fld id="{BD6E07EA-9FB8-4973-9681-23B2EAB40F98}" type="slidenum">
              <a:rPr lang="en-US" smtClean="0"/>
              <a:pPr/>
              <a:t>20</a:t>
            </a:fld>
            <a:endParaRPr lang="en-US" dirty="0"/>
          </a:p>
        </p:txBody>
      </p:sp>
      <p:sp>
        <p:nvSpPr>
          <p:cNvPr id="4" name="TextBox 3">
            <a:extLst>
              <a:ext uri="{FF2B5EF4-FFF2-40B4-BE49-F238E27FC236}">
                <a16:creationId xmlns:a16="http://schemas.microsoft.com/office/drawing/2014/main" id="{CCD73218-FC88-6BA1-F01F-4D50432B1D23}"/>
              </a:ext>
            </a:extLst>
          </p:cNvPr>
          <p:cNvSpPr txBox="1"/>
          <p:nvPr/>
        </p:nvSpPr>
        <p:spPr>
          <a:xfrm>
            <a:off x="1167245" y="58846"/>
            <a:ext cx="6809509" cy="6740307"/>
          </a:xfrm>
          <a:prstGeom prst="rect">
            <a:avLst/>
          </a:prstGeom>
          <a:noFill/>
        </p:spPr>
        <p:txBody>
          <a:bodyPr wrap="square" rtlCol="0">
            <a:spAutoFit/>
          </a:bodyPr>
          <a:lstStyle/>
          <a:p>
            <a:pPr>
              <a:lnSpc>
                <a:spcPct val="200000"/>
              </a:lnSpc>
            </a:pPr>
            <a:r>
              <a:rPr lang="en-US" b="1" dirty="0"/>
              <a:t>An advocate </a:t>
            </a:r>
            <a:r>
              <a:rPr lang="en-US" dirty="0"/>
              <a:t>for victims/survivors of gender-based violence plays an integral role in supporting victims/survivors and connecting them with services that may increase their safety and healing. Studies have shown that the sooner a victim/survivor connects with an advocate after an assault, the likelier they are to seek services in the future. Although as an advocate you want to see the victim/survivor safe, that is out of your control and it is not your role. You need to support the victim/survivor where they are at, without judgement and without trying to influence their decisions and actions. Your goal as an advocate is to provide support, validation, options and resources in a patient, respectful and ethical manner.</a:t>
            </a:r>
          </a:p>
          <a:p>
            <a:r>
              <a:rPr lang="en-US" dirty="0"/>
              <a:t> </a:t>
            </a:r>
          </a:p>
          <a:p>
            <a:endParaRPr lang="en-US" dirty="0"/>
          </a:p>
        </p:txBody>
      </p:sp>
    </p:spTree>
    <p:extLst>
      <p:ext uri="{BB962C8B-B14F-4D97-AF65-F5344CB8AC3E}">
        <p14:creationId xmlns:p14="http://schemas.microsoft.com/office/powerpoint/2010/main" val="2573994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BF0F78-AF69-1B7A-3007-5AC6A47E0065}"/>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4489199A-F696-4E61-9284-0BF6AECAB991}"/>
              </a:ext>
            </a:extLst>
          </p:cNvPr>
          <p:cNvSpPr>
            <a:spLocks noGrp="1"/>
          </p:cNvSpPr>
          <p:nvPr>
            <p:ph type="sldNum" sz="quarter" idx="12"/>
          </p:nvPr>
        </p:nvSpPr>
        <p:spPr/>
        <p:txBody>
          <a:bodyPr/>
          <a:lstStyle/>
          <a:p>
            <a:fld id="{BD6E07EA-9FB8-4973-9681-23B2EAB40F98}" type="slidenum">
              <a:rPr lang="en-US" smtClean="0"/>
              <a:pPr/>
              <a:t>21</a:t>
            </a:fld>
            <a:endParaRPr lang="en-US" dirty="0"/>
          </a:p>
        </p:txBody>
      </p:sp>
      <p:sp>
        <p:nvSpPr>
          <p:cNvPr id="4" name="TextBox 3">
            <a:extLst>
              <a:ext uri="{FF2B5EF4-FFF2-40B4-BE49-F238E27FC236}">
                <a16:creationId xmlns:a16="http://schemas.microsoft.com/office/drawing/2014/main" id="{3D159C2F-706D-848A-47E6-A718DD4F216E}"/>
              </a:ext>
            </a:extLst>
          </p:cNvPr>
          <p:cNvSpPr txBox="1"/>
          <p:nvPr/>
        </p:nvSpPr>
        <p:spPr>
          <a:xfrm>
            <a:off x="1295400" y="287366"/>
            <a:ext cx="6712527" cy="6601807"/>
          </a:xfrm>
          <a:prstGeom prst="rect">
            <a:avLst/>
          </a:prstGeom>
          <a:noFill/>
        </p:spPr>
        <p:txBody>
          <a:bodyPr wrap="square" rtlCol="0">
            <a:spAutoFit/>
          </a:bodyPr>
          <a:lstStyle/>
          <a:p>
            <a:pPr>
              <a:lnSpc>
                <a:spcPct val="150000"/>
              </a:lnSpc>
            </a:pPr>
            <a:r>
              <a:rPr lang="en-US" b="1" dirty="0"/>
              <a:t>Remember, you cannot save someone. </a:t>
            </a:r>
          </a:p>
          <a:p>
            <a:pPr>
              <a:lnSpc>
                <a:spcPct val="150000"/>
              </a:lnSpc>
            </a:pPr>
            <a:endParaRPr lang="en-US" dirty="0"/>
          </a:p>
          <a:p>
            <a:pPr>
              <a:lnSpc>
                <a:spcPct val="150000"/>
              </a:lnSpc>
            </a:pPr>
            <a:r>
              <a:rPr lang="en-US" dirty="0"/>
              <a:t>You can provide information, options, a listening ear, and support, but ultimately, </a:t>
            </a:r>
            <a:r>
              <a:rPr lang="en-US" b="1" dirty="0"/>
              <a:t>they will save themselves</a:t>
            </a:r>
            <a:r>
              <a:rPr lang="en-US" dirty="0"/>
              <a:t>, or “choose” to stay in the relationship </a:t>
            </a:r>
          </a:p>
          <a:p>
            <a:pPr>
              <a:lnSpc>
                <a:spcPct val="150000"/>
              </a:lnSpc>
            </a:pPr>
            <a:endParaRPr lang="en-US" dirty="0"/>
          </a:p>
          <a:p>
            <a:pPr>
              <a:lnSpc>
                <a:spcPct val="150000"/>
              </a:lnSpc>
            </a:pPr>
            <a:r>
              <a:rPr lang="en-US" dirty="0"/>
              <a:t>Many women are pushed back into a violent relationship because of financial hardship, no childcare, kids are pressuring her to go back to their dad who they miss, family members deny them support or criticize them for leaving, religious pressures, homelessness, and/or believing the abuser is truly sorry and it will not happen again. For immigrants/refugees, the abuser may be the only person in their community who shares a history of their life before leaving their home, someone who deeply knows them with shared memories and experiences.</a:t>
            </a:r>
          </a:p>
          <a:p>
            <a:endParaRPr lang="en-US" dirty="0"/>
          </a:p>
        </p:txBody>
      </p:sp>
    </p:spTree>
    <p:extLst>
      <p:ext uri="{BB962C8B-B14F-4D97-AF65-F5344CB8AC3E}">
        <p14:creationId xmlns:p14="http://schemas.microsoft.com/office/powerpoint/2010/main" val="1809394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EDDA-B4FC-EF28-0B78-94FE74E2280E}"/>
              </a:ext>
            </a:extLst>
          </p:cNvPr>
          <p:cNvSpPr>
            <a:spLocks noGrp="1"/>
          </p:cNvSpPr>
          <p:nvPr>
            <p:ph type="title"/>
          </p:nvPr>
        </p:nvSpPr>
        <p:spPr/>
        <p:txBody>
          <a:bodyPr/>
          <a:lstStyle/>
          <a:p>
            <a:r>
              <a:rPr lang="en-US" dirty="0"/>
              <a:t>Believe Them </a:t>
            </a:r>
          </a:p>
        </p:txBody>
      </p:sp>
      <p:sp>
        <p:nvSpPr>
          <p:cNvPr id="3" name="Footer Placeholder 2">
            <a:extLst>
              <a:ext uri="{FF2B5EF4-FFF2-40B4-BE49-F238E27FC236}">
                <a16:creationId xmlns:a16="http://schemas.microsoft.com/office/drawing/2014/main" id="{85C630FE-74B3-BC46-1F18-4E439125F1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2883FB5-0F72-1641-1668-59971DAD1175}"/>
              </a:ext>
            </a:extLst>
          </p:cNvPr>
          <p:cNvSpPr>
            <a:spLocks noGrp="1"/>
          </p:cNvSpPr>
          <p:nvPr>
            <p:ph type="sldNum" sz="quarter" idx="12"/>
          </p:nvPr>
        </p:nvSpPr>
        <p:spPr/>
        <p:txBody>
          <a:bodyPr/>
          <a:lstStyle/>
          <a:p>
            <a:fld id="{BD6E07EA-9FB8-4973-9681-23B2EAB40F98}" type="slidenum">
              <a:rPr lang="en-US" smtClean="0"/>
              <a:pPr/>
              <a:t>22</a:t>
            </a:fld>
            <a:endParaRPr lang="en-US" dirty="0"/>
          </a:p>
        </p:txBody>
      </p:sp>
      <p:sp>
        <p:nvSpPr>
          <p:cNvPr id="5" name="TextBox 4">
            <a:extLst>
              <a:ext uri="{FF2B5EF4-FFF2-40B4-BE49-F238E27FC236}">
                <a16:creationId xmlns:a16="http://schemas.microsoft.com/office/drawing/2014/main" id="{4308EF40-C1BE-D654-9400-42C258527F4C}"/>
              </a:ext>
            </a:extLst>
          </p:cNvPr>
          <p:cNvSpPr txBox="1"/>
          <p:nvPr/>
        </p:nvSpPr>
        <p:spPr>
          <a:xfrm>
            <a:off x="1295400" y="1676400"/>
            <a:ext cx="6781800" cy="2831544"/>
          </a:xfrm>
          <a:prstGeom prst="rect">
            <a:avLst/>
          </a:prstGeom>
          <a:noFill/>
        </p:spPr>
        <p:txBody>
          <a:bodyPr wrap="square" rtlCol="0">
            <a:spAutoFit/>
          </a:bodyPr>
          <a:lstStyle/>
          <a:p>
            <a:pPr>
              <a:lnSpc>
                <a:spcPct val="200000"/>
              </a:lnSpc>
            </a:pPr>
            <a:r>
              <a:rPr lang="en-US" sz="2000" dirty="0"/>
              <a:t>It is not the job of the advocate to decide whether or not what they are being told is true or credible. It is extremely difficult to come forward and ask for help, and the overwhelming majority of victims/survivor will never tell anyone.</a:t>
            </a:r>
          </a:p>
          <a:p>
            <a:endParaRPr lang="en-US" dirty="0"/>
          </a:p>
        </p:txBody>
      </p:sp>
    </p:spTree>
    <p:extLst>
      <p:ext uri="{BB962C8B-B14F-4D97-AF65-F5344CB8AC3E}">
        <p14:creationId xmlns:p14="http://schemas.microsoft.com/office/powerpoint/2010/main" val="262151406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CFD9-782D-A27E-66D6-EEEA7D779D82}"/>
              </a:ext>
            </a:extLst>
          </p:cNvPr>
          <p:cNvSpPr>
            <a:spLocks noGrp="1"/>
          </p:cNvSpPr>
          <p:nvPr>
            <p:ph type="title"/>
          </p:nvPr>
        </p:nvSpPr>
        <p:spPr/>
        <p:txBody>
          <a:bodyPr/>
          <a:lstStyle/>
          <a:p>
            <a:r>
              <a:rPr lang="en-US" dirty="0"/>
              <a:t>Listen to Them </a:t>
            </a:r>
          </a:p>
        </p:txBody>
      </p:sp>
      <p:sp>
        <p:nvSpPr>
          <p:cNvPr id="3" name="Footer Placeholder 2">
            <a:extLst>
              <a:ext uri="{FF2B5EF4-FFF2-40B4-BE49-F238E27FC236}">
                <a16:creationId xmlns:a16="http://schemas.microsoft.com/office/drawing/2014/main" id="{076F851E-547C-20E9-2540-80F483658E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798A22A-44E4-0BEC-F26A-F8EE3F93BEF9}"/>
              </a:ext>
            </a:extLst>
          </p:cNvPr>
          <p:cNvSpPr>
            <a:spLocks noGrp="1"/>
          </p:cNvSpPr>
          <p:nvPr>
            <p:ph type="sldNum" sz="quarter" idx="12"/>
          </p:nvPr>
        </p:nvSpPr>
        <p:spPr/>
        <p:txBody>
          <a:bodyPr/>
          <a:lstStyle/>
          <a:p>
            <a:fld id="{BD6E07EA-9FB8-4973-9681-23B2EAB40F98}" type="slidenum">
              <a:rPr lang="en-US" smtClean="0"/>
              <a:pPr/>
              <a:t>23</a:t>
            </a:fld>
            <a:endParaRPr lang="en-US" dirty="0"/>
          </a:p>
        </p:txBody>
      </p:sp>
      <p:sp>
        <p:nvSpPr>
          <p:cNvPr id="5" name="TextBox 4">
            <a:extLst>
              <a:ext uri="{FF2B5EF4-FFF2-40B4-BE49-F238E27FC236}">
                <a16:creationId xmlns:a16="http://schemas.microsoft.com/office/drawing/2014/main" id="{8942392C-80F6-1A72-7CD1-65AD457BFD74}"/>
              </a:ext>
            </a:extLst>
          </p:cNvPr>
          <p:cNvSpPr txBox="1"/>
          <p:nvPr/>
        </p:nvSpPr>
        <p:spPr>
          <a:xfrm>
            <a:off x="1143000" y="1752600"/>
            <a:ext cx="6629400" cy="3447098"/>
          </a:xfrm>
          <a:prstGeom prst="rect">
            <a:avLst/>
          </a:prstGeom>
          <a:noFill/>
        </p:spPr>
        <p:txBody>
          <a:bodyPr wrap="square" rtlCol="0">
            <a:spAutoFit/>
          </a:bodyPr>
          <a:lstStyle/>
          <a:p>
            <a:pPr>
              <a:lnSpc>
                <a:spcPct val="200000"/>
              </a:lnSpc>
            </a:pPr>
            <a:r>
              <a:rPr lang="en-US" sz="2000" dirty="0"/>
              <a:t>Victims/survivors often tell their stories in a non-linear manner. An advocate is meant to listen, not interrogate, and reassure them that they did not deserve the maltreatment they experienced (no matter if they were drunk/ high/ yelling/ unfaithful/</a:t>
            </a:r>
            <a:r>
              <a:rPr lang="en-US" sz="2000" dirty="0" err="1"/>
              <a:t>etc</a:t>
            </a:r>
            <a:r>
              <a:rPr lang="en-US" sz="2000" dirty="0"/>
              <a:t>). </a:t>
            </a:r>
          </a:p>
          <a:p>
            <a:endParaRPr lang="en-US" dirty="0"/>
          </a:p>
        </p:txBody>
      </p:sp>
    </p:spTree>
    <p:extLst>
      <p:ext uri="{BB962C8B-B14F-4D97-AF65-F5344CB8AC3E}">
        <p14:creationId xmlns:p14="http://schemas.microsoft.com/office/powerpoint/2010/main" val="2923881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4226-B4C1-5E9E-C133-CFE52130B3BD}"/>
              </a:ext>
            </a:extLst>
          </p:cNvPr>
          <p:cNvSpPr>
            <a:spLocks noGrp="1"/>
          </p:cNvSpPr>
          <p:nvPr>
            <p:ph type="title"/>
          </p:nvPr>
        </p:nvSpPr>
        <p:spPr/>
        <p:txBody>
          <a:bodyPr/>
          <a:lstStyle/>
          <a:p>
            <a:r>
              <a:rPr lang="en-US" dirty="0"/>
              <a:t>Not Their Fault</a:t>
            </a:r>
          </a:p>
        </p:txBody>
      </p:sp>
      <p:sp>
        <p:nvSpPr>
          <p:cNvPr id="3" name="Footer Placeholder 2">
            <a:extLst>
              <a:ext uri="{FF2B5EF4-FFF2-40B4-BE49-F238E27FC236}">
                <a16:creationId xmlns:a16="http://schemas.microsoft.com/office/drawing/2014/main" id="{4385FB87-93A7-8910-EA1A-6D3D9A54032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296690-0B42-0AE7-F1D2-68BAE4EE8F14}"/>
              </a:ext>
            </a:extLst>
          </p:cNvPr>
          <p:cNvSpPr>
            <a:spLocks noGrp="1"/>
          </p:cNvSpPr>
          <p:nvPr>
            <p:ph type="sldNum" sz="quarter" idx="12"/>
          </p:nvPr>
        </p:nvSpPr>
        <p:spPr/>
        <p:txBody>
          <a:bodyPr/>
          <a:lstStyle/>
          <a:p>
            <a:fld id="{BD6E07EA-9FB8-4973-9681-23B2EAB40F98}" type="slidenum">
              <a:rPr lang="en-US" smtClean="0"/>
              <a:pPr/>
              <a:t>24</a:t>
            </a:fld>
            <a:endParaRPr lang="en-US" dirty="0"/>
          </a:p>
        </p:txBody>
      </p:sp>
      <p:sp>
        <p:nvSpPr>
          <p:cNvPr id="5" name="TextBox 4">
            <a:extLst>
              <a:ext uri="{FF2B5EF4-FFF2-40B4-BE49-F238E27FC236}">
                <a16:creationId xmlns:a16="http://schemas.microsoft.com/office/drawing/2014/main" id="{408C0BA2-8FC2-5D4C-823F-AD602126447D}"/>
              </a:ext>
            </a:extLst>
          </p:cNvPr>
          <p:cNvSpPr txBox="1"/>
          <p:nvPr/>
        </p:nvSpPr>
        <p:spPr>
          <a:xfrm>
            <a:off x="1143000" y="1524000"/>
            <a:ext cx="6934199" cy="3447098"/>
          </a:xfrm>
          <a:prstGeom prst="rect">
            <a:avLst/>
          </a:prstGeom>
          <a:noFill/>
        </p:spPr>
        <p:txBody>
          <a:bodyPr wrap="square" rtlCol="0">
            <a:spAutoFit/>
          </a:bodyPr>
          <a:lstStyle/>
          <a:p>
            <a:pPr>
              <a:lnSpc>
                <a:spcPct val="200000"/>
              </a:lnSpc>
            </a:pPr>
            <a:r>
              <a:rPr lang="en-US" sz="2000" dirty="0"/>
              <a:t>Reassure them that the violence they experienced was 100% the responsibility of the offender (i.e. they get stressed or anger at work but don’t beat up their boss, they CAN control their emotions and reactions, they just choose not to with their victim).</a:t>
            </a:r>
          </a:p>
          <a:p>
            <a:endParaRPr lang="en-US" dirty="0"/>
          </a:p>
        </p:txBody>
      </p:sp>
    </p:spTree>
    <p:extLst>
      <p:ext uri="{BB962C8B-B14F-4D97-AF65-F5344CB8AC3E}">
        <p14:creationId xmlns:p14="http://schemas.microsoft.com/office/powerpoint/2010/main" val="85625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A235-DC2B-F2E4-AB55-574A5A0FCE19}"/>
              </a:ext>
            </a:extLst>
          </p:cNvPr>
          <p:cNvSpPr>
            <a:spLocks noGrp="1"/>
          </p:cNvSpPr>
          <p:nvPr>
            <p:ph type="title"/>
          </p:nvPr>
        </p:nvSpPr>
        <p:spPr/>
        <p:txBody>
          <a:bodyPr/>
          <a:lstStyle/>
          <a:p>
            <a:r>
              <a:rPr lang="en-US" dirty="0"/>
              <a:t>Did Not Deserve the Abuse</a:t>
            </a:r>
          </a:p>
        </p:txBody>
      </p:sp>
      <p:sp>
        <p:nvSpPr>
          <p:cNvPr id="3" name="Footer Placeholder 2">
            <a:extLst>
              <a:ext uri="{FF2B5EF4-FFF2-40B4-BE49-F238E27FC236}">
                <a16:creationId xmlns:a16="http://schemas.microsoft.com/office/drawing/2014/main" id="{049F85FB-7E6B-7472-FAF6-A3CB404535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456167-69F2-1A39-C22B-C31320E7AAB9}"/>
              </a:ext>
            </a:extLst>
          </p:cNvPr>
          <p:cNvSpPr>
            <a:spLocks noGrp="1"/>
          </p:cNvSpPr>
          <p:nvPr>
            <p:ph type="sldNum" sz="quarter" idx="12"/>
          </p:nvPr>
        </p:nvSpPr>
        <p:spPr/>
        <p:txBody>
          <a:bodyPr/>
          <a:lstStyle/>
          <a:p>
            <a:fld id="{BD6E07EA-9FB8-4973-9681-23B2EAB40F98}" type="slidenum">
              <a:rPr lang="en-US" smtClean="0"/>
              <a:pPr/>
              <a:t>25</a:t>
            </a:fld>
            <a:endParaRPr lang="en-US" dirty="0"/>
          </a:p>
        </p:txBody>
      </p:sp>
      <p:sp>
        <p:nvSpPr>
          <p:cNvPr id="5" name="TextBox 4">
            <a:extLst>
              <a:ext uri="{FF2B5EF4-FFF2-40B4-BE49-F238E27FC236}">
                <a16:creationId xmlns:a16="http://schemas.microsoft.com/office/drawing/2014/main" id="{EC929A3F-D2E4-40CA-4890-ECB6ED76DAF3}"/>
              </a:ext>
            </a:extLst>
          </p:cNvPr>
          <p:cNvSpPr txBox="1"/>
          <p:nvPr/>
        </p:nvSpPr>
        <p:spPr>
          <a:xfrm>
            <a:off x="1295401" y="1752600"/>
            <a:ext cx="6629400" cy="1600438"/>
          </a:xfrm>
          <a:prstGeom prst="rect">
            <a:avLst/>
          </a:prstGeom>
          <a:noFill/>
        </p:spPr>
        <p:txBody>
          <a:bodyPr wrap="square" rtlCol="0">
            <a:spAutoFit/>
          </a:bodyPr>
          <a:lstStyle/>
          <a:p>
            <a:pPr>
              <a:lnSpc>
                <a:spcPct val="200000"/>
              </a:lnSpc>
            </a:pPr>
            <a:r>
              <a:rPr lang="en-US" sz="2000" dirty="0"/>
              <a:t>Reinforce to that they did not deserve to be abused, again – no matter what the circumstances were.</a:t>
            </a:r>
          </a:p>
          <a:p>
            <a:endParaRPr lang="en-US" dirty="0"/>
          </a:p>
        </p:txBody>
      </p:sp>
    </p:spTree>
    <p:extLst>
      <p:ext uri="{BB962C8B-B14F-4D97-AF65-F5344CB8AC3E}">
        <p14:creationId xmlns:p14="http://schemas.microsoft.com/office/powerpoint/2010/main" val="213094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784F-663E-EE5B-6125-71508F83C520}"/>
              </a:ext>
            </a:extLst>
          </p:cNvPr>
          <p:cNvSpPr>
            <a:spLocks noGrp="1"/>
          </p:cNvSpPr>
          <p:nvPr>
            <p:ph type="title"/>
          </p:nvPr>
        </p:nvSpPr>
        <p:spPr/>
        <p:txBody>
          <a:bodyPr/>
          <a:lstStyle/>
          <a:p>
            <a:r>
              <a:rPr lang="en-US" dirty="0"/>
              <a:t>Ask Them</a:t>
            </a:r>
          </a:p>
        </p:txBody>
      </p:sp>
      <p:sp>
        <p:nvSpPr>
          <p:cNvPr id="3" name="Footer Placeholder 2">
            <a:extLst>
              <a:ext uri="{FF2B5EF4-FFF2-40B4-BE49-F238E27FC236}">
                <a16:creationId xmlns:a16="http://schemas.microsoft.com/office/drawing/2014/main" id="{2C21729C-C706-908A-B5EF-D5D7D7EF3B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8B7420-EF7D-5A44-5682-C2D73AD04F7B}"/>
              </a:ext>
            </a:extLst>
          </p:cNvPr>
          <p:cNvSpPr>
            <a:spLocks noGrp="1"/>
          </p:cNvSpPr>
          <p:nvPr>
            <p:ph type="sldNum" sz="quarter" idx="12"/>
          </p:nvPr>
        </p:nvSpPr>
        <p:spPr/>
        <p:txBody>
          <a:bodyPr/>
          <a:lstStyle/>
          <a:p>
            <a:fld id="{BD6E07EA-9FB8-4973-9681-23B2EAB40F98}" type="slidenum">
              <a:rPr lang="en-US" smtClean="0"/>
              <a:pPr/>
              <a:t>26</a:t>
            </a:fld>
            <a:endParaRPr lang="en-US" dirty="0"/>
          </a:p>
        </p:txBody>
      </p:sp>
      <p:sp>
        <p:nvSpPr>
          <p:cNvPr id="5" name="TextBox 4">
            <a:extLst>
              <a:ext uri="{FF2B5EF4-FFF2-40B4-BE49-F238E27FC236}">
                <a16:creationId xmlns:a16="http://schemas.microsoft.com/office/drawing/2014/main" id="{DCC438B2-694A-B67E-54F2-8BF444066D6B}"/>
              </a:ext>
            </a:extLst>
          </p:cNvPr>
          <p:cNvSpPr txBox="1"/>
          <p:nvPr/>
        </p:nvSpPr>
        <p:spPr>
          <a:xfrm>
            <a:off x="1319645" y="2071997"/>
            <a:ext cx="6376555" cy="2831544"/>
          </a:xfrm>
          <a:prstGeom prst="rect">
            <a:avLst/>
          </a:prstGeom>
          <a:noFill/>
        </p:spPr>
        <p:txBody>
          <a:bodyPr wrap="square" rtlCol="0">
            <a:spAutoFit/>
          </a:bodyPr>
          <a:lstStyle/>
          <a:p>
            <a:pPr>
              <a:lnSpc>
                <a:spcPct val="200000"/>
              </a:lnSpc>
            </a:pPr>
            <a:r>
              <a:rPr lang="en-US" sz="2000" dirty="0"/>
              <a:t>Ask them </a:t>
            </a:r>
          </a:p>
          <a:p>
            <a:pPr marL="342900" indent="-342900">
              <a:lnSpc>
                <a:spcPct val="200000"/>
              </a:lnSpc>
              <a:buFont typeface="Arial" panose="020B0604020202020204" pitchFamily="34" charset="0"/>
              <a:buChar char="•"/>
            </a:pPr>
            <a:r>
              <a:rPr lang="en-US" sz="2000" dirty="0"/>
              <a:t>what they would like to do, </a:t>
            </a:r>
          </a:p>
          <a:p>
            <a:pPr marL="342900" indent="-342900">
              <a:lnSpc>
                <a:spcPct val="200000"/>
              </a:lnSpc>
              <a:buFont typeface="Arial" panose="020B0604020202020204" pitchFamily="34" charset="0"/>
              <a:buChar char="•"/>
            </a:pPr>
            <a:r>
              <a:rPr lang="en-US" sz="2000" dirty="0"/>
              <a:t>what they would like to see happen and </a:t>
            </a:r>
          </a:p>
          <a:p>
            <a:pPr marL="342900" indent="-342900">
              <a:lnSpc>
                <a:spcPct val="200000"/>
              </a:lnSpc>
              <a:buFont typeface="Arial" panose="020B0604020202020204" pitchFamily="34" charset="0"/>
              <a:buChar char="•"/>
            </a:pPr>
            <a:r>
              <a:rPr lang="en-US" sz="2000" dirty="0"/>
              <a:t>what they need right now. </a:t>
            </a:r>
          </a:p>
          <a:p>
            <a:endParaRPr lang="en-US" dirty="0"/>
          </a:p>
        </p:txBody>
      </p:sp>
    </p:spTree>
    <p:extLst>
      <p:ext uri="{BB962C8B-B14F-4D97-AF65-F5344CB8AC3E}">
        <p14:creationId xmlns:p14="http://schemas.microsoft.com/office/powerpoint/2010/main" val="371941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265C-EDF6-E397-0E77-D128EA74ED9F}"/>
              </a:ext>
            </a:extLst>
          </p:cNvPr>
          <p:cNvSpPr>
            <a:spLocks noGrp="1"/>
          </p:cNvSpPr>
          <p:nvPr>
            <p:ph type="title"/>
          </p:nvPr>
        </p:nvSpPr>
        <p:spPr/>
        <p:txBody>
          <a:bodyPr/>
          <a:lstStyle/>
          <a:p>
            <a:r>
              <a:rPr lang="en-US" dirty="0"/>
              <a:t>Victim is the Expert</a:t>
            </a:r>
          </a:p>
        </p:txBody>
      </p:sp>
      <p:sp>
        <p:nvSpPr>
          <p:cNvPr id="3" name="Footer Placeholder 2">
            <a:extLst>
              <a:ext uri="{FF2B5EF4-FFF2-40B4-BE49-F238E27FC236}">
                <a16:creationId xmlns:a16="http://schemas.microsoft.com/office/drawing/2014/main" id="{42F5ED0D-5EDA-DD41-2CA3-DEFFDB10D8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64133B0-FD34-6236-DD92-24D2BAAE7FA2}"/>
              </a:ext>
            </a:extLst>
          </p:cNvPr>
          <p:cNvSpPr>
            <a:spLocks noGrp="1"/>
          </p:cNvSpPr>
          <p:nvPr>
            <p:ph type="sldNum" sz="quarter" idx="12"/>
          </p:nvPr>
        </p:nvSpPr>
        <p:spPr/>
        <p:txBody>
          <a:bodyPr/>
          <a:lstStyle/>
          <a:p>
            <a:fld id="{BD6E07EA-9FB8-4973-9681-23B2EAB40F98}" type="slidenum">
              <a:rPr lang="en-US" smtClean="0"/>
              <a:pPr/>
              <a:t>27</a:t>
            </a:fld>
            <a:endParaRPr lang="en-US" dirty="0"/>
          </a:p>
        </p:txBody>
      </p:sp>
      <p:sp>
        <p:nvSpPr>
          <p:cNvPr id="5" name="TextBox 4">
            <a:extLst>
              <a:ext uri="{FF2B5EF4-FFF2-40B4-BE49-F238E27FC236}">
                <a16:creationId xmlns:a16="http://schemas.microsoft.com/office/drawing/2014/main" id="{18028F08-EA72-FD5A-A47D-B13B1672EF6E}"/>
              </a:ext>
            </a:extLst>
          </p:cNvPr>
          <p:cNvSpPr txBox="1"/>
          <p:nvPr/>
        </p:nvSpPr>
        <p:spPr>
          <a:xfrm>
            <a:off x="914400" y="2057400"/>
            <a:ext cx="6934200" cy="3447098"/>
          </a:xfrm>
          <a:prstGeom prst="rect">
            <a:avLst/>
          </a:prstGeom>
          <a:noFill/>
        </p:spPr>
        <p:txBody>
          <a:bodyPr wrap="square" rtlCol="0">
            <a:spAutoFit/>
          </a:bodyPr>
          <a:lstStyle/>
          <a:p>
            <a:pPr>
              <a:lnSpc>
                <a:spcPct val="200000"/>
              </a:lnSpc>
            </a:pPr>
            <a:r>
              <a:rPr lang="en-US" sz="2000" dirty="0"/>
              <a:t>Understand that the victim is the expert on their own safety. Some offenders will avoid contact with law enforcement at all costs and getting and Order for Protection will help their victim. Others will escalate the violence if their victim gets and Order for Protection.</a:t>
            </a:r>
          </a:p>
          <a:p>
            <a:endParaRPr lang="en-US" dirty="0"/>
          </a:p>
        </p:txBody>
      </p:sp>
    </p:spTree>
    <p:extLst>
      <p:ext uri="{BB962C8B-B14F-4D97-AF65-F5344CB8AC3E}">
        <p14:creationId xmlns:p14="http://schemas.microsoft.com/office/powerpoint/2010/main" val="376205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35FF-921F-C15C-395E-82B325C8D632}"/>
              </a:ext>
            </a:extLst>
          </p:cNvPr>
          <p:cNvSpPr>
            <a:spLocks noGrp="1"/>
          </p:cNvSpPr>
          <p:nvPr>
            <p:ph type="title"/>
          </p:nvPr>
        </p:nvSpPr>
        <p:spPr/>
        <p:txBody>
          <a:bodyPr>
            <a:normAutofit fontScale="90000"/>
          </a:bodyPr>
          <a:lstStyle/>
          <a:p>
            <a:r>
              <a:rPr lang="en-US" dirty="0"/>
              <a:t>Provide information</a:t>
            </a:r>
            <a:br>
              <a:rPr lang="en-US" dirty="0"/>
            </a:br>
            <a:r>
              <a:rPr lang="en-US" dirty="0"/>
              <a:t>Do NOT Influence</a:t>
            </a:r>
          </a:p>
        </p:txBody>
      </p:sp>
      <p:sp>
        <p:nvSpPr>
          <p:cNvPr id="3" name="Footer Placeholder 2">
            <a:extLst>
              <a:ext uri="{FF2B5EF4-FFF2-40B4-BE49-F238E27FC236}">
                <a16:creationId xmlns:a16="http://schemas.microsoft.com/office/drawing/2014/main" id="{47F716DA-5A63-0657-EEA2-63C4AA1407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D00CD7-1EB5-27B0-BD20-5909C0E9A80C}"/>
              </a:ext>
            </a:extLst>
          </p:cNvPr>
          <p:cNvSpPr>
            <a:spLocks noGrp="1"/>
          </p:cNvSpPr>
          <p:nvPr>
            <p:ph type="sldNum" sz="quarter" idx="12"/>
          </p:nvPr>
        </p:nvSpPr>
        <p:spPr/>
        <p:txBody>
          <a:bodyPr/>
          <a:lstStyle/>
          <a:p>
            <a:fld id="{BD6E07EA-9FB8-4973-9681-23B2EAB40F98}" type="slidenum">
              <a:rPr lang="en-US" smtClean="0"/>
              <a:pPr/>
              <a:t>28</a:t>
            </a:fld>
            <a:endParaRPr lang="en-US" dirty="0"/>
          </a:p>
        </p:txBody>
      </p:sp>
      <p:sp>
        <p:nvSpPr>
          <p:cNvPr id="5" name="TextBox 4">
            <a:extLst>
              <a:ext uri="{FF2B5EF4-FFF2-40B4-BE49-F238E27FC236}">
                <a16:creationId xmlns:a16="http://schemas.microsoft.com/office/drawing/2014/main" id="{8A2AF5BC-1BF8-9EEB-9397-D7C25F96F5F7}"/>
              </a:ext>
            </a:extLst>
          </p:cNvPr>
          <p:cNvSpPr txBox="1"/>
          <p:nvPr/>
        </p:nvSpPr>
        <p:spPr>
          <a:xfrm>
            <a:off x="1309255" y="2067791"/>
            <a:ext cx="6691745" cy="3693319"/>
          </a:xfrm>
          <a:prstGeom prst="rect">
            <a:avLst/>
          </a:prstGeom>
          <a:noFill/>
        </p:spPr>
        <p:txBody>
          <a:bodyPr wrap="square" rtlCol="0">
            <a:spAutoFit/>
          </a:bodyPr>
          <a:lstStyle/>
          <a:p>
            <a:pPr>
              <a:lnSpc>
                <a:spcPct val="200000"/>
              </a:lnSpc>
            </a:pPr>
            <a:r>
              <a:rPr lang="en-US" dirty="0"/>
              <a:t>Provide information and options WITHOUT influencing the victims/survivors decisions. Abusers try to control their victims, make decisions for them, manipulate them choosing what the abuser wants to see happen…..we do not want to replace the abuser. We give all legal options and information without trying to sway the victims decision even if we do not agree with her decision.</a:t>
            </a:r>
          </a:p>
          <a:p>
            <a:endParaRPr lang="en-US" dirty="0"/>
          </a:p>
        </p:txBody>
      </p:sp>
    </p:spTree>
    <p:extLst>
      <p:ext uri="{BB962C8B-B14F-4D97-AF65-F5344CB8AC3E}">
        <p14:creationId xmlns:p14="http://schemas.microsoft.com/office/powerpoint/2010/main" val="123061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A8C3-231C-1605-E027-8D5CF5707083}"/>
              </a:ext>
            </a:extLst>
          </p:cNvPr>
          <p:cNvSpPr>
            <a:spLocks noGrp="1"/>
          </p:cNvSpPr>
          <p:nvPr>
            <p:ph type="title"/>
          </p:nvPr>
        </p:nvSpPr>
        <p:spPr/>
        <p:txBody>
          <a:bodyPr/>
          <a:lstStyle/>
          <a:p>
            <a:r>
              <a:rPr lang="en-US" dirty="0"/>
              <a:t>Let Them Know</a:t>
            </a:r>
          </a:p>
        </p:txBody>
      </p:sp>
      <p:sp>
        <p:nvSpPr>
          <p:cNvPr id="3" name="Footer Placeholder 2">
            <a:extLst>
              <a:ext uri="{FF2B5EF4-FFF2-40B4-BE49-F238E27FC236}">
                <a16:creationId xmlns:a16="http://schemas.microsoft.com/office/drawing/2014/main" id="{9830B9BB-601B-6245-BE2D-C9989304D13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4633E9-E833-0138-4D86-CF90FFE73663}"/>
              </a:ext>
            </a:extLst>
          </p:cNvPr>
          <p:cNvSpPr>
            <a:spLocks noGrp="1"/>
          </p:cNvSpPr>
          <p:nvPr>
            <p:ph type="sldNum" sz="quarter" idx="12"/>
          </p:nvPr>
        </p:nvSpPr>
        <p:spPr/>
        <p:txBody>
          <a:bodyPr/>
          <a:lstStyle/>
          <a:p>
            <a:fld id="{BD6E07EA-9FB8-4973-9681-23B2EAB40F98}" type="slidenum">
              <a:rPr lang="en-US" smtClean="0"/>
              <a:pPr/>
              <a:t>29</a:t>
            </a:fld>
            <a:endParaRPr lang="en-US" dirty="0"/>
          </a:p>
        </p:txBody>
      </p:sp>
      <p:sp>
        <p:nvSpPr>
          <p:cNvPr id="5" name="TextBox 4">
            <a:extLst>
              <a:ext uri="{FF2B5EF4-FFF2-40B4-BE49-F238E27FC236}">
                <a16:creationId xmlns:a16="http://schemas.microsoft.com/office/drawing/2014/main" id="{FEB0878D-EE17-84C3-6C3B-20672D4CDA3D}"/>
              </a:ext>
            </a:extLst>
          </p:cNvPr>
          <p:cNvSpPr txBox="1"/>
          <p:nvPr/>
        </p:nvSpPr>
        <p:spPr>
          <a:xfrm>
            <a:off x="1371600" y="1981200"/>
            <a:ext cx="6476999" cy="3447098"/>
          </a:xfrm>
          <a:prstGeom prst="rect">
            <a:avLst/>
          </a:prstGeom>
          <a:noFill/>
        </p:spPr>
        <p:txBody>
          <a:bodyPr wrap="square" rtlCol="0">
            <a:spAutoFit/>
          </a:bodyPr>
          <a:lstStyle/>
          <a:p>
            <a:pPr>
              <a:lnSpc>
                <a:spcPct val="200000"/>
              </a:lnSpc>
            </a:pPr>
            <a:r>
              <a:rPr lang="en-US" sz="2000" dirty="0"/>
              <a:t>Tell the victim/survivor that you will support whatever decision they make (obviously other than violence against the offender or their property or doing harm to themselves) and that they can change their decisions as they see fit and you will still continue to support them.</a:t>
            </a:r>
          </a:p>
          <a:p>
            <a:endParaRPr lang="en-US" dirty="0"/>
          </a:p>
        </p:txBody>
      </p:sp>
    </p:spTree>
    <p:extLst>
      <p:ext uri="{BB962C8B-B14F-4D97-AF65-F5344CB8AC3E}">
        <p14:creationId xmlns:p14="http://schemas.microsoft.com/office/powerpoint/2010/main" val="416052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914400"/>
            <a:ext cx="7315200" cy="646331"/>
          </a:xfrm>
          <a:prstGeom prst="rect">
            <a:avLst/>
          </a:prstGeom>
          <a:solidFill>
            <a:srgbClr val="A244E5"/>
          </a:solidFill>
        </p:spPr>
        <p:txBody>
          <a:bodyPr wrap="square">
            <a:spAutoFit/>
          </a:bodyPr>
          <a:lstStyle/>
          <a:p>
            <a:pPr algn="ctr"/>
            <a:r>
              <a:rPr lang="en-US" sz="3600" b="1" dirty="0">
                <a:latin typeface="Tahoma" panose="020B0604030504040204" pitchFamily="34" charset="0"/>
                <a:ea typeface="Times New Roman" panose="02020603050405020304" pitchFamily="18" charset="0"/>
                <a:cs typeface="Times New Roman" panose="02020603050405020304" pitchFamily="18" charset="0"/>
              </a:rPr>
              <a:t>What Is Domestic Violence? </a:t>
            </a:r>
            <a:endParaRPr lang="en-US" sz="36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062731" y="1828800"/>
            <a:ext cx="7696200" cy="5663089"/>
          </a:xfrm>
          <a:prstGeom prst="rect">
            <a:avLst/>
          </a:prstGeom>
        </p:spPr>
        <p:txBody>
          <a:bodyPr wrap="square">
            <a:spAutoFit/>
          </a:bodyPr>
          <a:lstStyle/>
          <a:p>
            <a:r>
              <a:rPr lang="en-US" sz="2800" dirty="0"/>
              <a:t>Domestic violence is the willful intimidation, physical assault, battery, sexual assault, and/or other </a:t>
            </a:r>
            <a:r>
              <a:rPr lang="en-US" sz="2800" u="sng" dirty="0">
                <a:hlinkClick r:id="rId3"/>
              </a:rPr>
              <a:t>abusive behavior</a:t>
            </a:r>
            <a:r>
              <a:rPr lang="en-US" sz="2800" dirty="0"/>
              <a:t> that is part of a systematic pattern of power and control perpetrated by one intimate partner against another. </a:t>
            </a:r>
          </a:p>
          <a:p>
            <a:endParaRPr lang="en-US" sz="2800" dirty="0"/>
          </a:p>
          <a:p>
            <a:r>
              <a:rPr lang="en-US" sz="2800" dirty="0"/>
              <a:t>It may involve coercion, manipulation, lying, threats of physical harm, physical violence, verbal abuse, threats and other forms of creating fear and controlling a victim.</a:t>
            </a:r>
          </a:p>
          <a:p>
            <a:endParaRPr lang="en-US" sz="2800" dirty="0"/>
          </a:p>
          <a:p>
            <a:pPr lvl="0"/>
            <a:endParaRPr lang="en-US" dirty="0"/>
          </a:p>
          <a:p>
            <a:pPr lvl="0"/>
            <a:endParaRPr lang="en-US" dirty="0"/>
          </a:p>
          <a:p>
            <a:pPr lvl="0"/>
            <a:endParaRPr lang="en-US" dirty="0"/>
          </a:p>
        </p:txBody>
      </p:sp>
      <p:sp>
        <p:nvSpPr>
          <p:cNvPr id="3" name="Footer Placeholder 2"/>
          <p:cNvSpPr>
            <a:spLocks noGrp="1"/>
          </p:cNvSpPr>
          <p:nvPr>
            <p:ph type="ftr" sz="quarter" idx="11"/>
          </p:nvPr>
        </p:nvSpPr>
        <p:spPr>
          <a:xfrm>
            <a:off x="2667000" y="6356349"/>
            <a:ext cx="4038600" cy="365125"/>
          </a:xfrm>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3</a:t>
            </a:fld>
            <a:endParaRPr lang="en-US" dirty="0"/>
          </a:p>
        </p:txBody>
      </p:sp>
    </p:spTree>
    <p:extLst>
      <p:ext uri="{BB962C8B-B14F-4D97-AF65-F5344CB8AC3E}">
        <p14:creationId xmlns:p14="http://schemas.microsoft.com/office/powerpoint/2010/main" val="164238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23D8-242D-3FB6-2115-B6F5A126EFF5}"/>
              </a:ext>
            </a:extLst>
          </p:cNvPr>
          <p:cNvSpPr>
            <a:spLocks noGrp="1"/>
          </p:cNvSpPr>
          <p:nvPr>
            <p:ph type="title"/>
          </p:nvPr>
        </p:nvSpPr>
        <p:spPr/>
        <p:txBody>
          <a:bodyPr/>
          <a:lstStyle/>
          <a:p>
            <a:r>
              <a:rPr lang="en-US" dirty="0"/>
              <a:t>Non-</a:t>
            </a:r>
            <a:r>
              <a:rPr lang="en-US" dirty="0" err="1"/>
              <a:t>judgemental</a:t>
            </a:r>
            <a:endParaRPr lang="en-US" dirty="0"/>
          </a:p>
        </p:txBody>
      </p:sp>
      <p:sp>
        <p:nvSpPr>
          <p:cNvPr id="3" name="Footer Placeholder 2">
            <a:extLst>
              <a:ext uri="{FF2B5EF4-FFF2-40B4-BE49-F238E27FC236}">
                <a16:creationId xmlns:a16="http://schemas.microsoft.com/office/drawing/2014/main" id="{2D9FC0B1-0EA2-5858-6664-5662D7A9C59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D006362-7DED-E175-CEF8-8EB3E3910B0D}"/>
              </a:ext>
            </a:extLst>
          </p:cNvPr>
          <p:cNvSpPr>
            <a:spLocks noGrp="1"/>
          </p:cNvSpPr>
          <p:nvPr>
            <p:ph type="sldNum" sz="quarter" idx="12"/>
          </p:nvPr>
        </p:nvSpPr>
        <p:spPr/>
        <p:txBody>
          <a:bodyPr/>
          <a:lstStyle/>
          <a:p>
            <a:fld id="{BD6E07EA-9FB8-4973-9681-23B2EAB40F98}" type="slidenum">
              <a:rPr lang="en-US" smtClean="0"/>
              <a:pPr/>
              <a:t>30</a:t>
            </a:fld>
            <a:endParaRPr lang="en-US" dirty="0"/>
          </a:p>
        </p:txBody>
      </p:sp>
      <p:sp>
        <p:nvSpPr>
          <p:cNvPr id="6" name="TextBox 5">
            <a:extLst>
              <a:ext uri="{FF2B5EF4-FFF2-40B4-BE49-F238E27FC236}">
                <a16:creationId xmlns:a16="http://schemas.microsoft.com/office/drawing/2014/main" id="{AFDE6628-7B4E-CF29-1336-415FCA9E3799}"/>
              </a:ext>
            </a:extLst>
          </p:cNvPr>
          <p:cNvSpPr txBox="1"/>
          <p:nvPr/>
        </p:nvSpPr>
        <p:spPr>
          <a:xfrm>
            <a:off x="457200" y="1864179"/>
            <a:ext cx="8229600" cy="1600438"/>
          </a:xfrm>
          <a:prstGeom prst="rect">
            <a:avLst/>
          </a:prstGeom>
          <a:noFill/>
        </p:spPr>
        <p:txBody>
          <a:bodyPr wrap="square" rtlCol="0">
            <a:spAutoFit/>
          </a:bodyPr>
          <a:lstStyle/>
          <a:p>
            <a:pPr>
              <a:lnSpc>
                <a:spcPct val="200000"/>
              </a:lnSpc>
            </a:pPr>
            <a:r>
              <a:rPr lang="en-US" sz="2000" dirty="0"/>
              <a:t>Tell them that it is their decision to make and you will not judge them for any decisions they make, including staying with their abuser.</a:t>
            </a:r>
          </a:p>
          <a:p>
            <a:endParaRPr lang="en-US" dirty="0"/>
          </a:p>
        </p:txBody>
      </p:sp>
    </p:spTree>
    <p:extLst>
      <p:ext uri="{BB962C8B-B14F-4D97-AF65-F5344CB8AC3E}">
        <p14:creationId xmlns:p14="http://schemas.microsoft.com/office/powerpoint/2010/main" val="2736856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8E89-CFCE-8D82-87B9-9685332F3E94}"/>
              </a:ext>
            </a:extLst>
          </p:cNvPr>
          <p:cNvSpPr>
            <a:spLocks noGrp="1"/>
          </p:cNvSpPr>
          <p:nvPr>
            <p:ph type="title"/>
          </p:nvPr>
        </p:nvSpPr>
        <p:spPr/>
        <p:txBody>
          <a:bodyPr/>
          <a:lstStyle/>
          <a:p>
            <a:r>
              <a:rPr lang="en-US" dirty="0"/>
              <a:t>Maintain Confidentiality</a:t>
            </a:r>
          </a:p>
        </p:txBody>
      </p:sp>
      <p:sp>
        <p:nvSpPr>
          <p:cNvPr id="3" name="Footer Placeholder 2">
            <a:extLst>
              <a:ext uri="{FF2B5EF4-FFF2-40B4-BE49-F238E27FC236}">
                <a16:creationId xmlns:a16="http://schemas.microsoft.com/office/drawing/2014/main" id="{88D6A761-D8E4-9BC2-530A-73275055ED4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0590B0-7831-0584-C17E-897D181BE5B6}"/>
              </a:ext>
            </a:extLst>
          </p:cNvPr>
          <p:cNvSpPr>
            <a:spLocks noGrp="1"/>
          </p:cNvSpPr>
          <p:nvPr>
            <p:ph type="sldNum" sz="quarter" idx="12"/>
          </p:nvPr>
        </p:nvSpPr>
        <p:spPr/>
        <p:txBody>
          <a:bodyPr/>
          <a:lstStyle/>
          <a:p>
            <a:fld id="{BD6E07EA-9FB8-4973-9681-23B2EAB40F98}" type="slidenum">
              <a:rPr lang="en-US" smtClean="0"/>
              <a:pPr/>
              <a:t>31</a:t>
            </a:fld>
            <a:endParaRPr lang="en-US" dirty="0"/>
          </a:p>
        </p:txBody>
      </p:sp>
      <p:sp>
        <p:nvSpPr>
          <p:cNvPr id="5" name="TextBox 4">
            <a:extLst>
              <a:ext uri="{FF2B5EF4-FFF2-40B4-BE49-F238E27FC236}">
                <a16:creationId xmlns:a16="http://schemas.microsoft.com/office/drawing/2014/main" id="{8E950EBD-CA4E-DCF1-1165-2814DCC31249}"/>
              </a:ext>
            </a:extLst>
          </p:cNvPr>
          <p:cNvSpPr txBox="1"/>
          <p:nvPr/>
        </p:nvSpPr>
        <p:spPr>
          <a:xfrm>
            <a:off x="924791" y="1524000"/>
            <a:ext cx="7152409" cy="4062651"/>
          </a:xfrm>
          <a:prstGeom prst="rect">
            <a:avLst/>
          </a:prstGeom>
          <a:noFill/>
        </p:spPr>
        <p:txBody>
          <a:bodyPr wrap="square" rtlCol="0">
            <a:spAutoFit/>
          </a:bodyPr>
          <a:lstStyle/>
          <a:p>
            <a:pPr>
              <a:lnSpc>
                <a:spcPct val="200000"/>
              </a:lnSpc>
            </a:pPr>
            <a:r>
              <a:rPr lang="en-US" sz="2000" dirty="0"/>
              <a:t>Do not betray confidentiality. Only share information about a specific case with someone internally on a need to know basis. Unless the victim/survivor has signed a release of information, no information about the client should be shared with anyone outside of the agency. No one should know that the client is seeking services as this may endanger them further.</a:t>
            </a:r>
          </a:p>
          <a:p>
            <a:endParaRPr lang="en-US" dirty="0"/>
          </a:p>
        </p:txBody>
      </p:sp>
    </p:spTree>
    <p:extLst>
      <p:ext uri="{BB962C8B-B14F-4D97-AF65-F5344CB8AC3E}">
        <p14:creationId xmlns:p14="http://schemas.microsoft.com/office/powerpoint/2010/main" val="740001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D9F9-552D-8F5A-C441-AEEAD67FD567}"/>
              </a:ext>
            </a:extLst>
          </p:cNvPr>
          <p:cNvSpPr>
            <a:spLocks noGrp="1"/>
          </p:cNvSpPr>
          <p:nvPr>
            <p:ph type="title"/>
          </p:nvPr>
        </p:nvSpPr>
        <p:spPr/>
        <p:txBody>
          <a:bodyPr/>
          <a:lstStyle/>
          <a:p>
            <a:r>
              <a:rPr lang="en-US" dirty="0"/>
              <a:t>Minimize Trauma</a:t>
            </a:r>
          </a:p>
        </p:txBody>
      </p:sp>
      <p:sp>
        <p:nvSpPr>
          <p:cNvPr id="3" name="Footer Placeholder 2">
            <a:extLst>
              <a:ext uri="{FF2B5EF4-FFF2-40B4-BE49-F238E27FC236}">
                <a16:creationId xmlns:a16="http://schemas.microsoft.com/office/drawing/2014/main" id="{EB280811-5ADE-2DB3-7ACB-BE14B069D5F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259A75-71ED-C529-FFE9-D12DE09BEFB5}"/>
              </a:ext>
            </a:extLst>
          </p:cNvPr>
          <p:cNvSpPr>
            <a:spLocks noGrp="1"/>
          </p:cNvSpPr>
          <p:nvPr>
            <p:ph type="sldNum" sz="quarter" idx="12"/>
          </p:nvPr>
        </p:nvSpPr>
        <p:spPr/>
        <p:txBody>
          <a:bodyPr/>
          <a:lstStyle/>
          <a:p>
            <a:fld id="{BD6E07EA-9FB8-4973-9681-23B2EAB40F98}" type="slidenum">
              <a:rPr lang="en-US" smtClean="0"/>
              <a:pPr/>
              <a:t>32</a:t>
            </a:fld>
            <a:endParaRPr lang="en-US" dirty="0"/>
          </a:p>
        </p:txBody>
      </p:sp>
      <p:sp>
        <p:nvSpPr>
          <p:cNvPr id="5" name="TextBox 4">
            <a:extLst>
              <a:ext uri="{FF2B5EF4-FFF2-40B4-BE49-F238E27FC236}">
                <a16:creationId xmlns:a16="http://schemas.microsoft.com/office/drawing/2014/main" id="{983BB92B-364A-681D-2397-27814B045849}"/>
              </a:ext>
            </a:extLst>
          </p:cNvPr>
          <p:cNvSpPr txBox="1"/>
          <p:nvPr/>
        </p:nvSpPr>
        <p:spPr>
          <a:xfrm>
            <a:off x="779318" y="1818409"/>
            <a:ext cx="7297882" cy="1600438"/>
          </a:xfrm>
          <a:prstGeom prst="rect">
            <a:avLst/>
          </a:prstGeom>
          <a:noFill/>
        </p:spPr>
        <p:txBody>
          <a:bodyPr wrap="square" rtlCol="0">
            <a:spAutoFit/>
          </a:bodyPr>
          <a:lstStyle/>
          <a:p>
            <a:pPr>
              <a:lnSpc>
                <a:spcPct val="200000"/>
              </a:lnSpc>
            </a:pPr>
            <a:r>
              <a:rPr lang="en-US" sz="2000" dirty="0"/>
              <a:t>Minimize the number of times a victim/survivor has to tell their story as this is revictimizing and compounds their trauma.</a:t>
            </a:r>
          </a:p>
          <a:p>
            <a:endParaRPr lang="en-US" dirty="0"/>
          </a:p>
        </p:txBody>
      </p:sp>
    </p:spTree>
    <p:extLst>
      <p:ext uri="{BB962C8B-B14F-4D97-AF65-F5344CB8AC3E}">
        <p14:creationId xmlns:p14="http://schemas.microsoft.com/office/powerpoint/2010/main" val="3636974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41D3-FDD6-D805-01FA-E1DB6E800E39}"/>
              </a:ext>
            </a:extLst>
          </p:cNvPr>
          <p:cNvSpPr>
            <a:spLocks noGrp="1"/>
          </p:cNvSpPr>
          <p:nvPr>
            <p:ph type="title"/>
          </p:nvPr>
        </p:nvSpPr>
        <p:spPr/>
        <p:txBody>
          <a:bodyPr/>
          <a:lstStyle/>
          <a:p>
            <a:r>
              <a:rPr lang="en-US" dirty="0"/>
              <a:t>Safety Planning</a:t>
            </a:r>
          </a:p>
        </p:txBody>
      </p:sp>
      <p:sp>
        <p:nvSpPr>
          <p:cNvPr id="3" name="Footer Placeholder 2">
            <a:extLst>
              <a:ext uri="{FF2B5EF4-FFF2-40B4-BE49-F238E27FC236}">
                <a16:creationId xmlns:a16="http://schemas.microsoft.com/office/drawing/2014/main" id="{18450492-ED53-C147-2C49-4043698193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058F51-ABDF-42E4-6B6F-037BF0009FED}"/>
              </a:ext>
            </a:extLst>
          </p:cNvPr>
          <p:cNvSpPr>
            <a:spLocks noGrp="1"/>
          </p:cNvSpPr>
          <p:nvPr>
            <p:ph type="sldNum" sz="quarter" idx="12"/>
          </p:nvPr>
        </p:nvSpPr>
        <p:spPr/>
        <p:txBody>
          <a:bodyPr/>
          <a:lstStyle/>
          <a:p>
            <a:fld id="{BD6E07EA-9FB8-4973-9681-23B2EAB40F98}" type="slidenum">
              <a:rPr lang="en-US" smtClean="0"/>
              <a:pPr/>
              <a:t>33</a:t>
            </a:fld>
            <a:endParaRPr lang="en-US" dirty="0"/>
          </a:p>
        </p:txBody>
      </p:sp>
      <p:sp>
        <p:nvSpPr>
          <p:cNvPr id="5" name="TextBox 4">
            <a:extLst>
              <a:ext uri="{FF2B5EF4-FFF2-40B4-BE49-F238E27FC236}">
                <a16:creationId xmlns:a16="http://schemas.microsoft.com/office/drawing/2014/main" id="{396ECBDF-3E6E-2617-4FD0-8FBCAFB2F219}"/>
              </a:ext>
            </a:extLst>
          </p:cNvPr>
          <p:cNvSpPr txBox="1"/>
          <p:nvPr/>
        </p:nvSpPr>
        <p:spPr>
          <a:xfrm>
            <a:off x="997527" y="1676400"/>
            <a:ext cx="7079673" cy="1600438"/>
          </a:xfrm>
          <a:prstGeom prst="rect">
            <a:avLst/>
          </a:prstGeom>
          <a:noFill/>
        </p:spPr>
        <p:txBody>
          <a:bodyPr wrap="square" rtlCol="0">
            <a:spAutoFit/>
          </a:bodyPr>
          <a:lstStyle/>
          <a:p>
            <a:pPr>
              <a:lnSpc>
                <a:spcPct val="200000"/>
              </a:lnSpc>
            </a:pPr>
            <a:r>
              <a:rPr lang="en-US" sz="2000" dirty="0"/>
              <a:t>Conduct safety planning with the initial call and check-in on safety plans on consecutive interactions.</a:t>
            </a:r>
          </a:p>
          <a:p>
            <a:endParaRPr lang="en-US" dirty="0"/>
          </a:p>
        </p:txBody>
      </p:sp>
    </p:spTree>
    <p:extLst>
      <p:ext uri="{BB962C8B-B14F-4D97-AF65-F5344CB8AC3E}">
        <p14:creationId xmlns:p14="http://schemas.microsoft.com/office/powerpoint/2010/main" val="436372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6D8E-D831-D640-F518-DA5158EAC907}"/>
              </a:ext>
            </a:extLst>
          </p:cNvPr>
          <p:cNvSpPr>
            <a:spLocks noGrp="1"/>
          </p:cNvSpPr>
          <p:nvPr>
            <p:ph type="title"/>
          </p:nvPr>
        </p:nvSpPr>
        <p:spPr/>
        <p:txBody>
          <a:bodyPr/>
          <a:lstStyle/>
          <a:p>
            <a:r>
              <a:rPr lang="en-US" dirty="0"/>
              <a:t>Leaving the Relationship</a:t>
            </a:r>
          </a:p>
        </p:txBody>
      </p:sp>
      <p:sp>
        <p:nvSpPr>
          <p:cNvPr id="3" name="Footer Placeholder 2">
            <a:extLst>
              <a:ext uri="{FF2B5EF4-FFF2-40B4-BE49-F238E27FC236}">
                <a16:creationId xmlns:a16="http://schemas.microsoft.com/office/drawing/2014/main" id="{5BE08FF8-063F-CC46-758F-602761546C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CCC02A-FBCE-4EBC-ED78-15AA56D59D28}"/>
              </a:ext>
            </a:extLst>
          </p:cNvPr>
          <p:cNvSpPr>
            <a:spLocks noGrp="1"/>
          </p:cNvSpPr>
          <p:nvPr>
            <p:ph type="sldNum" sz="quarter" idx="12"/>
          </p:nvPr>
        </p:nvSpPr>
        <p:spPr/>
        <p:txBody>
          <a:bodyPr/>
          <a:lstStyle/>
          <a:p>
            <a:fld id="{BD6E07EA-9FB8-4973-9681-23B2EAB40F98}" type="slidenum">
              <a:rPr lang="en-US" smtClean="0"/>
              <a:pPr/>
              <a:t>34</a:t>
            </a:fld>
            <a:endParaRPr lang="en-US" dirty="0"/>
          </a:p>
        </p:txBody>
      </p:sp>
      <p:sp>
        <p:nvSpPr>
          <p:cNvPr id="5" name="TextBox 4">
            <a:extLst>
              <a:ext uri="{FF2B5EF4-FFF2-40B4-BE49-F238E27FC236}">
                <a16:creationId xmlns:a16="http://schemas.microsoft.com/office/drawing/2014/main" id="{32F43711-5BBA-DDFE-509D-F0B9F7515748}"/>
              </a:ext>
            </a:extLst>
          </p:cNvPr>
          <p:cNvSpPr txBox="1"/>
          <p:nvPr/>
        </p:nvSpPr>
        <p:spPr>
          <a:xfrm>
            <a:off x="748145" y="1417638"/>
            <a:ext cx="7481455" cy="2831544"/>
          </a:xfrm>
          <a:prstGeom prst="rect">
            <a:avLst/>
          </a:prstGeom>
          <a:noFill/>
        </p:spPr>
        <p:txBody>
          <a:bodyPr wrap="square" rtlCol="0">
            <a:spAutoFit/>
          </a:bodyPr>
          <a:lstStyle/>
          <a:p>
            <a:pPr>
              <a:lnSpc>
                <a:spcPct val="200000"/>
              </a:lnSpc>
            </a:pPr>
            <a:r>
              <a:rPr lang="en-US" sz="2000" dirty="0"/>
              <a:t>Understand that on average it takes seven (7) times of leaving and returning to an abusive relationship before a victim/survivor leaves for good. Many victims/survivors do not leave the relationship … they still deserve support and advocacy without judgement.</a:t>
            </a:r>
          </a:p>
          <a:p>
            <a:endParaRPr lang="en-US" dirty="0"/>
          </a:p>
        </p:txBody>
      </p:sp>
    </p:spTree>
    <p:extLst>
      <p:ext uri="{BB962C8B-B14F-4D97-AF65-F5344CB8AC3E}">
        <p14:creationId xmlns:p14="http://schemas.microsoft.com/office/powerpoint/2010/main" val="3769251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0685-8BE2-76D4-F2FB-6E7B5EE9487F}"/>
              </a:ext>
            </a:extLst>
          </p:cNvPr>
          <p:cNvSpPr>
            <a:spLocks noGrp="1"/>
          </p:cNvSpPr>
          <p:nvPr>
            <p:ph type="title"/>
          </p:nvPr>
        </p:nvSpPr>
        <p:spPr/>
        <p:txBody>
          <a:bodyPr/>
          <a:lstStyle/>
          <a:p>
            <a:r>
              <a:rPr lang="en-US" dirty="0"/>
              <a:t>Power &amp; Control</a:t>
            </a:r>
          </a:p>
        </p:txBody>
      </p:sp>
      <p:sp>
        <p:nvSpPr>
          <p:cNvPr id="3" name="Footer Placeholder 2">
            <a:extLst>
              <a:ext uri="{FF2B5EF4-FFF2-40B4-BE49-F238E27FC236}">
                <a16:creationId xmlns:a16="http://schemas.microsoft.com/office/drawing/2014/main" id="{6B1E5CA9-66A1-7199-B302-C507A05766A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24B71F3-4273-11C5-00FD-8CBD388613C8}"/>
              </a:ext>
            </a:extLst>
          </p:cNvPr>
          <p:cNvSpPr>
            <a:spLocks noGrp="1"/>
          </p:cNvSpPr>
          <p:nvPr>
            <p:ph type="sldNum" sz="quarter" idx="12"/>
          </p:nvPr>
        </p:nvSpPr>
        <p:spPr/>
        <p:txBody>
          <a:bodyPr/>
          <a:lstStyle/>
          <a:p>
            <a:fld id="{BD6E07EA-9FB8-4973-9681-23B2EAB40F98}" type="slidenum">
              <a:rPr lang="en-US" smtClean="0"/>
              <a:pPr/>
              <a:t>35</a:t>
            </a:fld>
            <a:endParaRPr lang="en-US" dirty="0"/>
          </a:p>
        </p:txBody>
      </p:sp>
      <p:sp>
        <p:nvSpPr>
          <p:cNvPr id="5" name="TextBox 4">
            <a:extLst>
              <a:ext uri="{FF2B5EF4-FFF2-40B4-BE49-F238E27FC236}">
                <a16:creationId xmlns:a16="http://schemas.microsoft.com/office/drawing/2014/main" id="{74ECEA58-EE2F-72B3-DA9F-0344D047016C}"/>
              </a:ext>
            </a:extLst>
          </p:cNvPr>
          <p:cNvSpPr txBox="1"/>
          <p:nvPr/>
        </p:nvSpPr>
        <p:spPr>
          <a:xfrm>
            <a:off x="976745" y="2175906"/>
            <a:ext cx="7100455" cy="4678204"/>
          </a:xfrm>
          <a:prstGeom prst="rect">
            <a:avLst/>
          </a:prstGeom>
          <a:noFill/>
        </p:spPr>
        <p:txBody>
          <a:bodyPr wrap="square" rtlCol="0">
            <a:spAutoFit/>
          </a:bodyPr>
          <a:lstStyle/>
          <a:p>
            <a:pPr lvl="0">
              <a:lnSpc>
                <a:spcPct val="200000"/>
              </a:lnSpc>
            </a:pPr>
            <a:r>
              <a:rPr lang="en-US" sz="2000" dirty="0"/>
              <a:t>Domestic violence and sexual assault are about Power and Control. When a victim/survivor is taking the steps to leave a violent relationship they are at increased risk of lethality. They are at the highest risk when their abuser feels that they are losing or have lost control over them, i.e. divorce, lost custody of children, etc. Most women who are killed by their abusers have been out of the relationship for at least a year.</a:t>
            </a:r>
          </a:p>
          <a:p>
            <a:endParaRPr lang="en-US" dirty="0"/>
          </a:p>
        </p:txBody>
      </p:sp>
    </p:spTree>
    <p:extLst>
      <p:ext uri="{BB962C8B-B14F-4D97-AF65-F5344CB8AC3E}">
        <p14:creationId xmlns:p14="http://schemas.microsoft.com/office/powerpoint/2010/main" val="4092371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26F-D79F-0C2C-EB6C-B9D72EA1F5DC}"/>
              </a:ext>
            </a:extLst>
          </p:cNvPr>
          <p:cNvSpPr>
            <a:spLocks noGrp="1"/>
          </p:cNvSpPr>
          <p:nvPr>
            <p:ph type="title"/>
          </p:nvPr>
        </p:nvSpPr>
        <p:spPr/>
        <p:txBody>
          <a:bodyPr/>
          <a:lstStyle/>
          <a:p>
            <a:r>
              <a:rPr lang="en-US" dirty="0"/>
              <a:t>Warm Referrals</a:t>
            </a:r>
          </a:p>
        </p:txBody>
      </p:sp>
      <p:sp>
        <p:nvSpPr>
          <p:cNvPr id="3" name="Footer Placeholder 2">
            <a:extLst>
              <a:ext uri="{FF2B5EF4-FFF2-40B4-BE49-F238E27FC236}">
                <a16:creationId xmlns:a16="http://schemas.microsoft.com/office/drawing/2014/main" id="{BB75B3DE-76E4-D278-F325-9E17DC073C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5F2125-4A94-57C2-8D4E-4CFBA91F0458}"/>
              </a:ext>
            </a:extLst>
          </p:cNvPr>
          <p:cNvSpPr>
            <a:spLocks noGrp="1"/>
          </p:cNvSpPr>
          <p:nvPr>
            <p:ph type="sldNum" sz="quarter" idx="12"/>
          </p:nvPr>
        </p:nvSpPr>
        <p:spPr/>
        <p:txBody>
          <a:bodyPr/>
          <a:lstStyle/>
          <a:p>
            <a:fld id="{BD6E07EA-9FB8-4973-9681-23B2EAB40F98}" type="slidenum">
              <a:rPr lang="en-US" smtClean="0"/>
              <a:pPr/>
              <a:t>36</a:t>
            </a:fld>
            <a:endParaRPr lang="en-US" dirty="0"/>
          </a:p>
        </p:txBody>
      </p:sp>
      <p:sp>
        <p:nvSpPr>
          <p:cNvPr id="5" name="TextBox 4">
            <a:extLst>
              <a:ext uri="{FF2B5EF4-FFF2-40B4-BE49-F238E27FC236}">
                <a16:creationId xmlns:a16="http://schemas.microsoft.com/office/drawing/2014/main" id="{470D1C01-4BD5-67FB-6647-4E8EEC3E59CA}"/>
              </a:ext>
            </a:extLst>
          </p:cNvPr>
          <p:cNvSpPr txBox="1"/>
          <p:nvPr/>
        </p:nvSpPr>
        <p:spPr>
          <a:xfrm>
            <a:off x="1174172" y="1143000"/>
            <a:ext cx="6795655" cy="5909310"/>
          </a:xfrm>
          <a:prstGeom prst="rect">
            <a:avLst/>
          </a:prstGeom>
          <a:noFill/>
        </p:spPr>
        <p:txBody>
          <a:bodyPr wrap="square" rtlCol="0">
            <a:spAutoFit/>
          </a:bodyPr>
          <a:lstStyle/>
          <a:p>
            <a:pPr>
              <a:lnSpc>
                <a:spcPct val="200000"/>
              </a:lnSpc>
            </a:pPr>
            <a:r>
              <a:rPr lang="en-US" sz="2000" dirty="0"/>
              <a:t>If you are going to refer a client to another agency for services, make it a “warm referral”. If possible, and with the client’s permission, call the agency on behalf of the victim and give them some background on the victim and what services they are seeking; set up an appointment that works with the victim’s schedule and make sure that transportation and/or interpreting services are in place. Fax over a release of information if the client wants them to share information with you on their services/case.</a:t>
            </a:r>
          </a:p>
          <a:p>
            <a:endParaRPr lang="en-US" dirty="0"/>
          </a:p>
        </p:txBody>
      </p:sp>
    </p:spTree>
    <p:extLst>
      <p:ext uri="{BB962C8B-B14F-4D97-AF65-F5344CB8AC3E}">
        <p14:creationId xmlns:p14="http://schemas.microsoft.com/office/powerpoint/2010/main" val="9921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6F7B-9F0A-213D-2E8A-34263F2C5110}"/>
              </a:ext>
            </a:extLst>
          </p:cNvPr>
          <p:cNvSpPr>
            <a:spLocks noGrp="1"/>
          </p:cNvSpPr>
          <p:nvPr>
            <p:ph type="title"/>
          </p:nvPr>
        </p:nvSpPr>
        <p:spPr/>
        <p:txBody>
          <a:bodyPr>
            <a:noAutofit/>
          </a:bodyPr>
          <a:lstStyle/>
          <a:p>
            <a:r>
              <a:rPr lang="en-US" sz="3600" dirty="0"/>
              <a:t>Praxis International</a:t>
            </a:r>
            <a:br>
              <a:rPr lang="en-US" sz="3600" dirty="0"/>
            </a:br>
            <a:r>
              <a:rPr lang="en-US" sz="3600" dirty="0"/>
              <a:t>Social Change Advocacy – Core Principals</a:t>
            </a:r>
          </a:p>
        </p:txBody>
      </p:sp>
      <p:sp>
        <p:nvSpPr>
          <p:cNvPr id="3" name="Footer Placeholder 2">
            <a:extLst>
              <a:ext uri="{FF2B5EF4-FFF2-40B4-BE49-F238E27FC236}">
                <a16:creationId xmlns:a16="http://schemas.microsoft.com/office/drawing/2014/main" id="{092725C6-77B7-039A-4386-B265F9E2A9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BB8FF6D-38FA-4501-3F48-4085F5912123}"/>
              </a:ext>
            </a:extLst>
          </p:cNvPr>
          <p:cNvSpPr>
            <a:spLocks noGrp="1"/>
          </p:cNvSpPr>
          <p:nvPr>
            <p:ph type="sldNum" sz="quarter" idx="12"/>
          </p:nvPr>
        </p:nvSpPr>
        <p:spPr/>
        <p:txBody>
          <a:bodyPr/>
          <a:lstStyle/>
          <a:p>
            <a:fld id="{BD6E07EA-9FB8-4973-9681-23B2EAB40F98}" type="slidenum">
              <a:rPr lang="en-US" smtClean="0"/>
              <a:pPr/>
              <a:t>37</a:t>
            </a:fld>
            <a:endParaRPr lang="en-US" dirty="0"/>
          </a:p>
        </p:txBody>
      </p:sp>
      <p:sp>
        <p:nvSpPr>
          <p:cNvPr id="5" name="TextBox 4">
            <a:extLst>
              <a:ext uri="{FF2B5EF4-FFF2-40B4-BE49-F238E27FC236}">
                <a16:creationId xmlns:a16="http://schemas.microsoft.com/office/drawing/2014/main" id="{EFBEF18B-F3D6-F8ED-0EE8-B69F65D6621A}"/>
              </a:ext>
            </a:extLst>
          </p:cNvPr>
          <p:cNvSpPr txBox="1"/>
          <p:nvPr/>
        </p:nvSpPr>
        <p:spPr>
          <a:xfrm>
            <a:off x="762000" y="1676400"/>
            <a:ext cx="7620000" cy="4801314"/>
          </a:xfrm>
          <a:prstGeom prst="rect">
            <a:avLst/>
          </a:prstGeom>
          <a:noFill/>
        </p:spPr>
        <p:txBody>
          <a:bodyPr wrap="square" rtlCol="0">
            <a:spAutoFit/>
          </a:bodyPr>
          <a:lstStyle/>
          <a:p>
            <a:pPr>
              <a:lnSpc>
                <a:spcPct val="200000"/>
              </a:lnSpc>
            </a:pPr>
            <a:r>
              <a:rPr lang="en-US" b="1" dirty="0"/>
              <a:t>Create an experience that is liberating...</a:t>
            </a:r>
            <a:endParaRPr lang="en-US" dirty="0"/>
          </a:p>
          <a:p>
            <a:pPr>
              <a:lnSpc>
                <a:spcPct val="200000"/>
              </a:lnSpc>
            </a:pPr>
            <a:r>
              <a:rPr lang="en-US" dirty="0"/>
              <a:t>Create an experience that is liberating and counter to her </a:t>
            </a:r>
          </a:p>
          <a:p>
            <a:pPr>
              <a:lnSpc>
                <a:spcPct val="200000"/>
              </a:lnSpc>
            </a:pPr>
            <a:r>
              <a:rPr lang="en-US" dirty="0"/>
              <a:t>experience of abuse, violence, and oppression.</a:t>
            </a:r>
          </a:p>
          <a:p>
            <a:pPr algn="r">
              <a:lnSpc>
                <a:spcPct val="200000"/>
              </a:lnSpc>
            </a:pPr>
            <a:r>
              <a:rPr lang="en-US" b="1" dirty="0"/>
              <a:t>...vs. dominating</a:t>
            </a:r>
            <a:endParaRPr lang="en-US" dirty="0"/>
          </a:p>
          <a:p>
            <a:pPr algn="r">
              <a:lnSpc>
                <a:spcPct val="200000"/>
              </a:lnSpc>
            </a:pPr>
            <a:r>
              <a:rPr lang="en-US" dirty="0"/>
              <a:t>Creating an experience that is oppressive—i.e., based on a relationship of dominance. </a:t>
            </a:r>
          </a:p>
          <a:p>
            <a:pPr algn="r">
              <a:lnSpc>
                <a:spcPct val="200000"/>
              </a:lnSpc>
            </a:pPr>
            <a:r>
              <a:rPr lang="en-US" dirty="0"/>
              <a:t>Examples may include mandating services, compelling compliance, </a:t>
            </a:r>
          </a:p>
          <a:p>
            <a:pPr algn="r">
              <a:lnSpc>
                <a:spcPct val="200000"/>
              </a:lnSpc>
            </a:pPr>
            <a:r>
              <a:rPr lang="en-US" dirty="0"/>
              <a:t>and being overly focused on rules.</a:t>
            </a:r>
          </a:p>
          <a:p>
            <a:endParaRPr lang="en-US" dirty="0"/>
          </a:p>
        </p:txBody>
      </p:sp>
    </p:spTree>
    <p:extLst>
      <p:ext uri="{BB962C8B-B14F-4D97-AF65-F5344CB8AC3E}">
        <p14:creationId xmlns:p14="http://schemas.microsoft.com/office/powerpoint/2010/main" val="2707391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930B-9B04-AF98-F96D-C858861F59AB}"/>
              </a:ext>
            </a:extLst>
          </p:cNvPr>
          <p:cNvSpPr>
            <a:spLocks noGrp="1"/>
          </p:cNvSpPr>
          <p:nvPr>
            <p:ph type="title"/>
          </p:nvPr>
        </p:nvSpPr>
        <p:spPr/>
        <p:txBody>
          <a:bodyPr>
            <a:noAutofit/>
          </a:bodyPr>
          <a:lstStyle/>
          <a:p>
            <a:r>
              <a:rPr lang="en-US" sz="3600" dirty="0"/>
              <a:t>Praxis International</a:t>
            </a:r>
            <a:br>
              <a:rPr lang="en-US" sz="3600" dirty="0"/>
            </a:br>
            <a:r>
              <a:rPr lang="en-US" sz="3600" dirty="0"/>
              <a:t>Social Change Advocacy – Core Principals</a:t>
            </a:r>
          </a:p>
        </p:txBody>
      </p:sp>
      <p:sp>
        <p:nvSpPr>
          <p:cNvPr id="3" name="Footer Placeholder 2">
            <a:extLst>
              <a:ext uri="{FF2B5EF4-FFF2-40B4-BE49-F238E27FC236}">
                <a16:creationId xmlns:a16="http://schemas.microsoft.com/office/drawing/2014/main" id="{DADE16B2-E660-0E32-1D30-7B64BE77520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DE1483C-EA29-7481-BCBA-AC302F1E0A72}"/>
              </a:ext>
            </a:extLst>
          </p:cNvPr>
          <p:cNvSpPr>
            <a:spLocks noGrp="1"/>
          </p:cNvSpPr>
          <p:nvPr>
            <p:ph type="sldNum" sz="quarter" idx="12"/>
          </p:nvPr>
        </p:nvSpPr>
        <p:spPr/>
        <p:txBody>
          <a:bodyPr/>
          <a:lstStyle/>
          <a:p>
            <a:fld id="{BD6E07EA-9FB8-4973-9681-23B2EAB40F98}" type="slidenum">
              <a:rPr lang="en-US" smtClean="0"/>
              <a:pPr/>
              <a:t>38</a:t>
            </a:fld>
            <a:endParaRPr lang="en-US" dirty="0"/>
          </a:p>
        </p:txBody>
      </p:sp>
      <p:sp>
        <p:nvSpPr>
          <p:cNvPr id="5" name="TextBox 4">
            <a:extLst>
              <a:ext uri="{FF2B5EF4-FFF2-40B4-BE49-F238E27FC236}">
                <a16:creationId xmlns:a16="http://schemas.microsoft.com/office/drawing/2014/main" id="{58BACCE8-1224-A683-9A46-4D0CF02F532F}"/>
              </a:ext>
            </a:extLst>
          </p:cNvPr>
          <p:cNvSpPr txBox="1"/>
          <p:nvPr/>
        </p:nvSpPr>
        <p:spPr>
          <a:xfrm>
            <a:off x="838201" y="1752600"/>
            <a:ext cx="7620000" cy="5355312"/>
          </a:xfrm>
          <a:prstGeom prst="rect">
            <a:avLst/>
          </a:prstGeom>
          <a:noFill/>
        </p:spPr>
        <p:txBody>
          <a:bodyPr wrap="square" rtlCol="0">
            <a:spAutoFit/>
          </a:bodyPr>
          <a:lstStyle/>
          <a:p>
            <a:pPr>
              <a:lnSpc>
                <a:spcPct val="200000"/>
              </a:lnSpc>
            </a:pPr>
            <a:r>
              <a:rPr lang="en-US" b="1" dirty="0"/>
              <a:t>Engage in dialogue...</a:t>
            </a:r>
            <a:endParaRPr lang="en-US" dirty="0"/>
          </a:p>
          <a:p>
            <a:pPr>
              <a:lnSpc>
                <a:spcPct val="200000"/>
              </a:lnSpc>
            </a:pPr>
            <a:r>
              <a:rPr lang="en-US" dirty="0"/>
              <a:t>Engage in a mutual dialogue that allows both the advocate and the </a:t>
            </a:r>
          </a:p>
          <a:p>
            <a:pPr>
              <a:lnSpc>
                <a:spcPct val="200000"/>
              </a:lnSpc>
            </a:pPr>
            <a:r>
              <a:rPr lang="en-US" dirty="0"/>
              <a:t>woman/survivor to learn, grow, and develop new knowledge and insights. </a:t>
            </a:r>
          </a:p>
          <a:p>
            <a:pPr algn="r">
              <a:lnSpc>
                <a:spcPct val="200000"/>
              </a:lnSpc>
            </a:pPr>
            <a:r>
              <a:rPr lang="en-US" b="1" dirty="0"/>
              <a:t>...vs. counsel or advise</a:t>
            </a:r>
            <a:endParaRPr lang="en-US" dirty="0"/>
          </a:p>
          <a:p>
            <a:pPr algn="r">
              <a:lnSpc>
                <a:spcPct val="200000"/>
              </a:lnSpc>
            </a:pPr>
            <a:r>
              <a:rPr lang="en-US" dirty="0"/>
              <a:t>Treating a woman/survivor as a “data point” to get </a:t>
            </a:r>
          </a:p>
          <a:p>
            <a:pPr algn="r">
              <a:lnSpc>
                <a:spcPct val="200000"/>
              </a:lnSpc>
            </a:pPr>
            <a:r>
              <a:rPr lang="en-US" dirty="0"/>
              <a:t>specific information that meets the agency’s needs—i.e., “to fill out the form,” or </a:t>
            </a:r>
          </a:p>
          <a:p>
            <a:pPr algn="r">
              <a:lnSpc>
                <a:spcPct val="200000"/>
              </a:lnSpc>
            </a:pPr>
            <a:r>
              <a:rPr lang="en-US" dirty="0"/>
              <a:t>to relay or list information about what this or another agency requires or provides.</a:t>
            </a:r>
          </a:p>
          <a:p>
            <a:endParaRPr lang="en-US" dirty="0"/>
          </a:p>
        </p:txBody>
      </p:sp>
    </p:spTree>
    <p:extLst>
      <p:ext uri="{BB962C8B-B14F-4D97-AF65-F5344CB8AC3E}">
        <p14:creationId xmlns:p14="http://schemas.microsoft.com/office/powerpoint/2010/main" val="2256753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8A5B-C035-E8D0-D64C-716552382E34}"/>
              </a:ext>
            </a:extLst>
          </p:cNvPr>
          <p:cNvSpPr>
            <a:spLocks noGrp="1"/>
          </p:cNvSpPr>
          <p:nvPr>
            <p:ph type="title"/>
          </p:nvPr>
        </p:nvSpPr>
        <p:spPr/>
        <p:txBody>
          <a:bodyPr>
            <a:normAutofit fontScale="90000"/>
          </a:bodyPr>
          <a:lstStyle/>
          <a:p>
            <a:r>
              <a:rPr lang="en-US" sz="3600" dirty="0"/>
              <a:t>Praxis International</a:t>
            </a:r>
            <a:br>
              <a:rPr lang="en-US" sz="3600" dirty="0"/>
            </a:br>
            <a:r>
              <a:rPr lang="en-US" sz="3600" dirty="0"/>
              <a:t>Social Change Advocacy – Core Principals</a:t>
            </a:r>
          </a:p>
        </p:txBody>
      </p:sp>
      <p:sp>
        <p:nvSpPr>
          <p:cNvPr id="3" name="Footer Placeholder 2">
            <a:extLst>
              <a:ext uri="{FF2B5EF4-FFF2-40B4-BE49-F238E27FC236}">
                <a16:creationId xmlns:a16="http://schemas.microsoft.com/office/drawing/2014/main" id="{1ABB05B6-1FC9-5814-A630-B3C1477836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E5027F6-7B93-AEEF-0237-C3648252A65F}"/>
              </a:ext>
            </a:extLst>
          </p:cNvPr>
          <p:cNvSpPr>
            <a:spLocks noGrp="1"/>
          </p:cNvSpPr>
          <p:nvPr>
            <p:ph type="sldNum" sz="quarter" idx="12"/>
          </p:nvPr>
        </p:nvSpPr>
        <p:spPr/>
        <p:txBody>
          <a:bodyPr/>
          <a:lstStyle/>
          <a:p>
            <a:fld id="{BD6E07EA-9FB8-4973-9681-23B2EAB40F98}" type="slidenum">
              <a:rPr lang="en-US" smtClean="0"/>
              <a:pPr/>
              <a:t>39</a:t>
            </a:fld>
            <a:endParaRPr lang="en-US" dirty="0"/>
          </a:p>
        </p:txBody>
      </p:sp>
      <p:sp>
        <p:nvSpPr>
          <p:cNvPr id="5" name="TextBox 4">
            <a:extLst>
              <a:ext uri="{FF2B5EF4-FFF2-40B4-BE49-F238E27FC236}">
                <a16:creationId xmlns:a16="http://schemas.microsoft.com/office/drawing/2014/main" id="{FAE0FA2D-2166-76C8-5141-99629FAB806D}"/>
              </a:ext>
            </a:extLst>
          </p:cNvPr>
          <p:cNvSpPr txBox="1"/>
          <p:nvPr/>
        </p:nvSpPr>
        <p:spPr>
          <a:xfrm>
            <a:off x="1059873" y="1676400"/>
            <a:ext cx="7245927" cy="4939814"/>
          </a:xfrm>
          <a:prstGeom prst="rect">
            <a:avLst/>
          </a:prstGeom>
          <a:noFill/>
        </p:spPr>
        <p:txBody>
          <a:bodyPr wrap="square" rtlCol="0">
            <a:spAutoFit/>
          </a:bodyPr>
          <a:lstStyle/>
          <a:p>
            <a:pPr>
              <a:lnSpc>
                <a:spcPct val="150000"/>
              </a:lnSpc>
            </a:pPr>
            <a:r>
              <a:rPr lang="en-US" b="1" dirty="0"/>
              <a:t>Recognize intersection and complexity...</a:t>
            </a:r>
            <a:endParaRPr lang="en-US" dirty="0"/>
          </a:p>
          <a:p>
            <a:pPr>
              <a:lnSpc>
                <a:spcPct val="150000"/>
              </a:lnSpc>
            </a:pPr>
            <a:r>
              <a:rPr lang="en-US" dirty="0"/>
              <a:t>Recognize the multiple layers in women/survivor’s lives, created by factors such as economics, identity, life experience (including her experience of institutions), values and beliefs, culture, social status, factors of resistance and resilience. No one aspect is entirely separate; each informs and shapes the others.</a:t>
            </a:r>
          </a:p>
          <a:p>
            <a:pPr algn="r">
              <a:lnSpc>
                <a:spcPct val="150000"/>
              </a:lnSpc>
            </a:pPr>
            <a:r>
              <a:rPr lang="en-US" b="1" dirty="0"/>
              <a:t>...vs. single aspects or events</a:t>
            </a:r>
            <a:endParaRPr lang="en-US" dirty="0"/>
          </a:p>
          <a:p>
            <a:pPr algn="r">
              <a:lnSpc>
                <a:spcPct val="150000"/>
              </a:lnSpc>
            </a:pPr>
            <a:r>
              <a:rPr lang="en-US" dirty="0"/>
              <a:t>Working on a single aspect of a woman/survivor’s situation outside of the </a:t>
            </a:r>
          </a:p>
          <a:p>
            <a:pPr algn="r">
              <a:lnSpc>
                <a:spcPct val="150000"/>
              </a:lnSpc>
            </a:pPr>
            <a:r>
              <a:rPr lang="en-US" dirty="0"/>
              <a:t>context of the others—e.g., economics, identity, life experience </a:t>
            </a:r>
          </a:p>
          <a:p>
            <a:pPr algn="r">
              <a:lnSpc>
                <a:spcPct val="150000"/>
              </a:lnSpc>
            </a:pPr>
            <a:r>
              <a:rPr lang="en-US" dirty="0"/>
              <a:t>(including her experience of institutions), values and beliefs, </a:t>
            </a:r>
          </a:p>
          <a:p>
            <a:pPr algn="r">
              <a:lnSpc>
                <a:spcPct val="150000"/>
              </a:lnSpc>
            </a:pPr>
            <a:r>
              <a:rPr lang="en-US" dirty="0"/>
              <a:t>social status, factors of resistance and resilience.</a:t>
            </a:r>
          </a:p>
          <a:p>
            <a:endParaRPr lang="en-US" dirty="0"/>
          </a:p>
        </p:txBody>
      </p:sp>
    </p:spTree>
    <p:extLst>
      <p:ext uri="{BB962C8B-B14F-4D97-AF65-F5344CB8AC3E}">
        <p14:creationId xmlns:p14="http://schemas.microsoft.com/office/powerpoint/2010/main" val="401849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gender neutral power and control whee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90600"/>
            <a:ext cx="5204778" cy="5076825"/>
          </a:xfrm>
          <a:prstGeom prst="rect">
            <a:avLst/>
          </a:prstGeom>
          <a:noFill/>
          <a:ln>
            <a:noFill/>
          </a:ln>
        </p:spPr>
      </p:pic>
      <p:sp>
        <p:nvSpPr>
          <p:cNvPr id="3" name="Rectangle 4"/>
          <p:cNvSpPr txBox="1">
            <a:spLocks noChangeArrowheads="1"/>
          </p:cNvSpPr>
          <p:nvPr/>
        </p:nvSpPr>
        <p:spPr>
          <a:xfrm>
            <a:off x="-533400" y="228600"/>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t>The Power and Control Wheel</a:t>
            </a:r>
          </a:p>
        </p:txBody>
      </p:sp>
      <p:sp>
        <p:nvSpPr>
          <p:cNvPr id="4" name="Rectangle 5"/>
          <p:cNvSpPr txBox="1">
            <a:spLocks noChangeArrowheads="1"/>
          </p:cNvSpPr>
          <p:nvPr/>
        </p:nvSpPr>
        <p:spPr>
          <a:xfrm>
            <a:off x="5562600" y="1295400"/>
            <a:ext cx="3352800" cy="487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endParaRPr lang="en-US" altLang="en-US" sz="2400" b="1" dirty="0">
              <a:latin typeface="Georgia" panose="02040502050405020303" pitchFamily="18" charset="0"/>
            </a:endParaRPr>
          </a:p>
          <a:p>
            <a:pPr>
              <a:lnSpc>
                <a:spcPct val="90000"/>
              </a:lnSpc>
            </a:pPr>
            <a:r>
              <a:rPr lang="en-US" altLang="en-US" sz="1400" dirty="0">
                <a:latin typeface="Georgia" panose="02040502050405020303" pitchFamily="18" charset="0"/>
              </a:rPr>
              <a:t>Using intimidation</a:t>
            </a:r>
          </a:p>
          <a:p>
            <a:pPr>
              <a:lnSpc>
                <a:spcPct val="90000"/>
              </a:lnSpc>
            </a:pPr>
            <a:r>
              <a:rPr lang="en-US" altLang="en-US" sz="1400" dirty="0">
                <a:latin typeface="Georgia" panose="02040502050405020303" pitchFamily="18" charset="0"/>
              </a:rPr>
              <a:t>Using emotional abuse</a:t>
            </a:r>
          </a:p>
          <a:p>
            <a:pPr>
              <a:lnSpc>
                <a:spcPct val="90000"/>
              </a:lnSpc>
            </a:pPr>
            <a:r>
              <a:rPr lang="en-US" altLang="en-US" sz="1400" dirty="0">
                <a:latin typeface="Georgia" panose="02040502050405020303" pitchFamily="18" charset="0"/>
              </a:rPr>
              <a:t>Using isolation</a:t>
            </a:r>
          </a:p>
          <a:p>
            <a:pPr>
              <a:lnSpc>
                <a:spcPct val="90000"/>
              </a:lnSpc>
            </a:pPr>
            <a:r>
              <a:rPr lang="en-US" altLang="en-US" sz="1400" dirty="0">
                <a:latin typeface="Georgia" panose="02040502050405020303" pitchFamily="18" charset="0"/>
              </a:rPr>
              <a:t>Minimizing, denying, and blaming</a:t>
            </a:r>
          </a:p>
          <a:p>
            <a:pPr>
              <a:lnSpc>
                <a:spcPct val="90000"/>
              </a:lnSpc>
            </a:pPr>
            <a:r>
              <a:rPr lang="en-US" altLang="en-US" sz="1400" dirty="0">
                <a:latin typeface="Georgia" panose="02040502050405020303" pitchFamily="18" charset="0"/>
              </a:rPr>
              <a:t>Using children</a:t>
            </a:r>
          </a:p>
          <a:p>
            <a:pPr>
              <a:lnSpc>
                <a:spcPct val="90000"/>
              </a:lnSpc>
            </a:pPr>
            <a:r>
              <a:rPr lang="en-US" altLang="en-US" sz="1400" dirty="0">
                <a:latin typeface="Georgia" panose="02040502050405020303" pitchFamily="18" charset="0"/>
              </a:rPr>
              <a:t>Using male privilege</a:t>
            </a:r>
          </a:p>
          <a:p>
            <a:pPr>
              <a:lnSpc>
                <a:spcPct val="90000"/>
              </a:lnSpc>
            </a:pPr>
            <a:r>
              <a:rPr lang="en-US" altLang="en-US" sz="1400" dirty="0">
                <a:latin typeface="Georgia" panose="02040502050405020303" pitchFamily="18" charset="0"/>
              </a:rPr>
              <a:t>Using economic abuse</a:t>
            </a:r>
          </a:p>
          <a:p>
            <a:pPr>
              <a:lnSpc>
                <a:spcPct val="90000"/>
              </a:lnSpc>
            </a:pPr>
            <a:r>
              <a:rPr lang="en-US" altLang="en-US" sz="1400" dirty="0">
                <a:latin typeface="Georgia" panose="02040502050405020303" pitchFamily="18" charset="0"/>
              </a:rPr>
              <a:t>Using coercion and threats</a:t>
            </a:r>
          </a:p>
          <a:p>
            <a:pPr>
              <a:lnSpc>
                <a:spcPct val="90000"/>
              </a:lnSpc>
            </a:pPr>
            <a:r>
              <a:rPr lang="en-US" altLang="en-US" sz="1400" dirty="0">
                <a:latin typeface="Georgia" panose="02040502050405020303" pitchFamily="18" charset="0"/>
              </a:rPr>
              <a:t>Using Technology to abuse - sending threatening emails, posting negative messages on social media, </a:t>
            </a:r>
          </a:p>
          <a:p>
            <a:pPr>
              <a:lnSpc>
                <a:spcPct val="90000"/>
              </a:lnSpc>
            </a:pPr>
            <a:r>
              <a:rPr lang="en-US" altLang="en-US" sz="1400" dirty="0">
                <a:latin typeface="Georgia" panose="02040502050405020303" pitchFamily="18" charset="0"/>
              </a:rPr>
              <a:t>Stalking - installing GPS devises to stalks their victims, etc..  </a:t>
            </a:r>
          </a:p>
        </p:txBody>
      </p:sp>
      <p:sp>
        <p:nvSpPr>
          <p:cNvPr id="2" name="Footer Placeholder 1"/>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6E07EA-9FB8-4973-9681-23B2EAB40F98}" type="slidenum">
              <a:rPr lang="en-US" smtClean="0"/>
              <a:pPr/>
              <a:t>4</a:t>
            </a:fld>
            <a:endParaRPr lang="en-US" dirty="0"/>
          </a:p>
        </p:txBody>
      </p:sp>
    </p:spTree>
    <p:extLst>
      <p:ext uri="{BB962C8B-B14F-4D97-AF65-F5344CB8AC3E}">
        <p14:creationId xmlns:p14="http://schemas.microsoft.com/office/powerpoint/2010/main" val="2385763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89D1-7AF1-F5A1-4E06-FFF379526DB9}"/>
              </a:ext>
            </a:extLst>
          </p:cNvPr>
          <p:cNvSpPr>
            <a:spLocks noGrp="1"/>
          </p:cNvSpPr>
          <p:nvPr>
            <p:ph type="title"/>
          </p:nvPr>
        </p:nvSpPr>
        <p:spPr/>
        <p:txBody>
          <a:bodyPr>
            <a:noAutofit/>
          </a:bodyPr>
          <a:lstStyle/>
          <a:p>
            <a:r>
              <a:rPr lang="en-US" sz="3600" dirty="0"/>
              <a:t>Praxis International</a:t>
            </a:r>
            <a:br>
              <a:rPr lang="en-US" sz="3600" dirty="0"/>
            </a:br>
            <a:r>
              <a:rPr lang="en-US" sz="3600" dirty="0"/>
              <a:t>Social Change Advocacy – Core Principals</a:t>
            </a:r>
          </a:p>
        </p:txBody>
      </p:sp>
      <p:sp>
        <p:nvSpPr>
          <p:cNvPr id="3" name="Footer Placeholder 2">
            <a:extLst>
              <a:ext uri="{FF2B5EF4-FFF2-40B4-BE49-F238E27FC236}">
                <a16:creationId xmlns:a16="http://schemas.microsoft.com/office/drawing/2014/main" id="{AFFBA417-4205-8359-A2D8-4A49A4B1DD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AA66BD-FB49-50AF-D160-3FAD7F46C3C9}"/>
              </a:ext>
            </a:extLst>
          </p:cNvPr>
          <p:cNvSpPr>
            <a:spLocks noGrp="1"/>
          </p:cNvSpPr>
          <p:nvPr>
            <p:ph type="sldNum" sz="quarter" idx="12"/>
          </p:nvPr>
        </p:nvSpPr>
        <p:spPr/>
        <p:txBody>
          <a:bodyPr/>
          <a:lstStyle/>
          <a:p>
            <a:fld id="{BD6E07EA-9FB8-4973-9681-23B2EAB40F98}" type="slidenum">
              <a:rPr lang="en-US" smtClean="0"/>
              <a:pPr/>
              <a:t>40</a:t>
            </a:fld>
            <a:endParaRPr lang="en-US" dirty="0"/>
          </a:p>
        </p:txBody>
      </p:sp>
      <p:sp>
        <p:nvSpPr>
          <p:cNvPr id="5" name="TextBox 4">
            <a:extLst>
              <a:ext uri="{FF2B5EF4-FFF2-40B4-BE49-F238E27FC236}">
                <a16:creationId xmlns:a16="http://schemas.microsoft.com/office/drawing/2014/main" id="{8E5951DE-9C3D-A289-B4F6-39C2B08D6BF5}"/>
              </a:ext>
            </a:extLst>
          </p:cNvPr>
          <p:cNvSpPr txBox="1"/>
          <p:nvPr/>
        </p:nvSpPr>
        <p:spPr>
          <a:xfrm>
            <a:off x="644236" y="1371600"/>
            <a:ext cx="7855527" cy="5770811"/>
          </a:xfrm>
          <a:prstGeom prst="rect">
            <a:avLst/>
          </a:prstGeom>
          <a:noFill/>
        </p:spPr>
        <p:txBody>
          <a:bodyPr wrap="square" rtlCol="0">
            <a:spAutoFit/>
          </a:bodyPr>
          <a:lstStyle/>
          <a:p>
            <a:pPr>
              <a:lnSpc>
                <a:spcPct val="150000"/>
              </a:lnSpc>
            </a:pPr>
            <a:r>
              <a:rPr lang="en-US" b="1" dirty="0"/>
              <a:t>Place the person’s reality and actual needs at the center...</a:t>
            </a:r>
            <a:endParaRPr lang="en-US" dirty="0"/>
          </a:p>
          <a:p>
            <a:pPr>
              <a:lnSpc>
                <a:spcPct val="150000"/>
              </a:lnSpc>
            </a:pPr>
            <a:r>
              <a:rPr lang="en-US" dirty="0"/>
              <a:t>Focus on making the full reality of her circumstances and situation visible and </a:t>
            </a:r>
          </a:p>
          <a:p>
            <a:pPr>
              <a:lnSpc>
                <a:spcPct val="150000"/>
              </a:lnSpc>
            </a:pPr>
            <a:r>
              <a:rPr lang="en-US" dirty="0"/>
              <a:t>understood. Institutions create a version of her reality that may or may not be accurate.  Attempt to match what the institution does with what the woman/survivor needs and make the institutional response better fit her needs. Fully explore the actual costs and benefits of any course of action.</a:t>
            </a:r>
          </a:p>
          <a:p>
            <a:pPr algn="r">
              <a:lnSpc>
                <a:spcPct val="150000"/>
              </a:lnSpc>
            </a:pPr>
            <a:r>
              <a:rPr lang="en-US" b="1" dirty="0"/>
              <a:t>...vs. those of institutions</a:t>
            </a:r>
            <a:endParaRPr lang="en-US" dirty="0"/>
          </a:p>
          <a:p>
            <a:pPr algn="r">
              <a:lnSpc>
                <a:spcPct val="150000"/>
              </a:lnSpc>
            </a:pPr>
            <a:r>
              <a:rPr lang="en-US" dirty="0"/>
              <a:t>Processing the case not based on the actual woman/survivor’s experience or the complex, </a:t>
            </a:r>
          </a:p>
          <a:p>
            <a:pPr algn="r">
              <a:lnSpc>
                <a:spcPct val="150000"/>
              </a:lnSpc>
            </a:pPr>
            <a:r>
              <a:rPr lang="en-US" dirty="0"/>
              <a:t>multiple effects of institutional actions, but on institutional case management </a:t>
            </a:r>
          </a:p>
          <a:p>
            <a:pPr algn="r">
              <a:lnSpc>
                <a:spcPct val="150000"/>
              </a:lnSpc>
            </a:pPr>
            <a:r>
              <a:rPr lang="en-US" dirty="0"/>
              <a:t>needs and goals, such as obtaining convictions, investigating cases, </a:t>
            </a:r>
          </a:p>
          <a:p>
            <a:pPr algn="r">
              <a:lnSpc>
                <a:spcPct val="150000"/>
              </a:lnSpc>
            </a:pPr>
            <a:r>
              <a:rPr lang="en-US" dirty="0"/>
              <a:t>completing a medical exam, and administering assessment tools. </a:t>
            </a:r>
          </a:p>
          <a:p>
            <a:pPr algn="r">
              <a:lnSpc>
                <a:spcPct val="150000"/>
              </a:lnSpc>
            </a:pPr>
            <a:r>
              <a:rPr lang="en-US" dirty="0"/>
              <a:t>Standardized responses that may or may not fit her needs.</a:t>
            </a:r>
          </a:p>
          <a:p>
            <a:endParaRPr lang="en-US" dirty="0"/>
          </a:p>
        </p:txBody>
      </p:sp>
    </p:spTree>
    <p:extLst>
      <p:ext uri="{BB962C8B-B14F-4D97-AF65-F5344CB8AC3E}">
        <p14:creationId xmlns:p14="http://schemas.microsoft.com/office/powerpoint/2010/main" val="164782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8C96-A1DB-27AB-658D-6E1C16875245}"/>
              </a:ext>
            </a:extLst>
          </p:cNvPr>
          <p:cNvSpPr>
            <a:spLocks noGrp="1"/>
          </p:cNvSpPr>
          <p:nvPr>
            <p:ph type="title"/>
          </p:nvPr>
        </p:nvSpPr>
        <p:spPr/>
        <p:txBody>
          <a:bodyPr>
            <a:normAutofit fontScale="90000"/>
          </a:bodyPr>
          <a:lstStyle/>
          <a:p>
            <a:r>
              <a:rPr lang="en-US" sz="3600" dirty="0"/>
              <a:t>Praxis International</a:t>
            </a:r>
            <a:br>
              <a:rPr lang="en-US" sz="3600" dirty="0"/>
            </a:br>
            <a:r>
              <a:rPr lang="en-US" sz="3600" dirty="0"/>
              <a:t>Social Change Advocacy – Core Principals</a:t>
            </a:r>
          </a:p>
        </p:txBody>
      </p:sp>
      <p:sp>
        <p:nvSpPr>
          <p:cNvPr id="3" name="Footer Placeholder 2">
            <a:extLst>
              <a:ext uri="{FF2B5EF4-FFF2-40B4-BE49-F238E27FC236}">
                <a16:creationId xmlns:a16="http://schemas.microsoft.com/office/drawing/2014/main" id="{E1F27A4C-E0F5-8A22-E093-15EBD908BA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090AD8-2877-E402-1EDE-84E3EC42668B}"/>
              </a:ext>
            </a:extLst>
          </p:cNvPr>
          <p:cNvSpPr>
            <a:spLocks noGrp="1"/>
          </p:cNvSpPr>
          <p:nvPr>
            <p:ph type="sldNum" sz="quarter" idx="12"/>
          </p:nvPr>
        </p:nvSpPr>
        <p:spPr/>
        <p:txBody>
          <a:bodyPr/>
          <a:lstStyle/>
          <a:p>
            <a:fld id="{BD6E07EA-9FB8-4973-9681-23B2EAB40F98}" type="slidenum">
              <a:rPr lang="en-US" smtClean="0"/>
              <a:pPr/>
              <a:t>41</a:t>
            </a:fld>
            <a:endParaRPr lang="en-US" dirty="0"/>
          </a:p>
        </p:txBody>
      </p:sp>
      <p:sp>
        <p:nvSpPr>
          <p:cNvPr id="5" name="TextBox 4">
            <a:extLst>
              <a:ext uri="{FF2B5EF4-FFF2-40B4-BE49-F238E27FC236}">
                <a16:creationId xmlns:a16="http://schemas.microsoft.com/office/drawing/2014/main" id="{8CA79E0A-9463-80EB-748E-C35365A27294}"/>
              </a:ext>
            </a:extLst>
          </p:cNvPr>
          <p:cNvSpPr txBox="1"/>
          <p:nvPr/>
        </p:nvSpPr>
        <p:spPr>
          <a:xfrm>
            <a:off x="561109" y="1922318"/>
            <a:ext cx="7668491" cy="4247317"/>
          </a:xfrm>
          <a:prstGeom prst="rect">
            <a:avLst/>
          </a:prstGeom>
          <a:noFill/>
        </p:spPr>
        <p:txBody>
          <a:bodyPr wrap="square" rtlCol="0">
            <a:spAutoFit/>
          </a:bodyPr>
          <a:lstStyle/>
          <a:p>
            <a:pPr>
              <a:lnSpc>
                <a:spcPct val="200000"/>
              </a:lnSpc>
            </a:pPr>
            <a:r>
              <a:rPr lang="en-US" b="1" dirty="0"/>
              <a:t>Engage with social networks, family, and community...</a:t>
            </a:r>
            <a:endParaRPr lang="en-US" dirty="0"/>
          </a:p>
          <a:p>
            <a:pPr>
              <a:lnSpc>
                <a:spcPct val="200000"/>
              </a:lnSpc>
            </a:pPr>
            <a:r>
              <a:rPr lang="en-US" dirty="0"/>
              <a:t>Build from, involve, and expand women’s connections, rather than seeing women as isolated individuals.</a:t>
            </a:r>
          </a:p>
          <a:p>
            <a:pPr algn="r">
              <a:lnSpc>
                <a:spcPct val="200000"/>
              </a:lnSpc>
            </a:pPr>
            <a:r>
              <a:rPr lang="en-US" b="1" dirty="0"/>
              <a:t>...vs. isolated individuals</a:t>
            </a:r>
            <a:endParaRPr lang="en-US" dirty="0"/>
          </a:p>
          <a:p>
            <a:pPr algn="r">
              <a:lnSpc>
                <a:spcPct val="200000"/>
              </a:lnSpc>
            </a:pPr>
            <a:r>
              <a:rPr lang="en-US" dirty="0"/>
              <a:t>Working with women (or women and their dependent children) in isolation, </a:t>
            </a:r>
          </a:p>
          <a:p>
            <a:pPr algn="r">
              <a:lnSpc>
                <a:spcPct val="200000"/>
              </a:lnSpc>
            </a:pPr>
            <a:r>
              <a:rPr lang="en-US" dirty="0"/>
              <a:t>without connecting to existing social networks such as members of her </a:t>
            </a:r>
          </a:p>
          <a:p>
            <a:pPr algn="r">
              <a:lnSpc>
                <a:spcPct val="200000"/>
              </a:lnSpc>
            </a:pPr>
            <a:r>
              <a:rPr lang="en-US" dirty="0"/>
              <a:t>immediate and extended family, friends, and community.</a:t>
            </a:r>
          </a:p>
          <a:p>
            <a:endParaRPr lang="en-US" dirty="0"/>
          </a:p>
        </p:txBody>
      </p:sp>
    </p:spTree>
    <p:extLst>
      <p:ext uri="{BB962C8B-B14F-4D97-AF65-F5344CB8AC3E}">
        <p14:creationId xmlns:p14="http://schemas.microsoft.com/office/powerpoint/2010/main" val="3643603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3DAF-1A20-F58A-C6BE-03560FFDCD91}"/>
              </a:ext>
            </a:extLst>
          </p:cNvPr>
          <p:cNvSpPr>
            <a:spLocks noGrp="1"/>
          </p:cNvSpPr>
          <p:nvPr>
            <p:ph type="title"/>
          </p:nvPr>
        </p:nvSpPr>
        <p:spPr/>
        <p:txBody>
          <a:bodyPr>
            <a:normAutofit fontScale="90000"/>
          </a:bodyPr>
          <a:lstStyle/>
          <a:p>
            <a:r>
              <a:rPr lang="en-US" sz="3600" dirty="0"/>
              <a:t>Praxis International</a:t>
            </a:r>
            <a:br>
              <a:rPr lang="en-US" sz="3600" dirty="0"/>
            </a:br>
            <a:r>
              <a:rPr lang="en-US" sz="3600" dirty="0"/>
              <a:t>Social Change Advocacy – Core Principals</a:t>
            </a:r>
          </a:p>
        </p:txBody>
      </p:sp>
      <p:sp>
        <p:nvSpPr>
          <p:cNvPr id="3" name="Footer Placeholder 2">
            <a:extLst>
              <a:ext uri="{FF2B5EF4-FFF2-40B4-BE49-F238E27FC236}">
                <a16:creationId xmlns:a16="http://schemas.microsoft.com/office/drawing/2014/main" id="{5FA6FA03-14D1-8C6F-88EE-E87A9D4EE9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BF2B7BF-96BD-EFEC-225C-FA6B5649A258}"/>
              </a:ext>
            </a:extLst>
          </p:cNvPr>
          <p:cNvSpPr>
            <a:spLocks noGrp="1"/>
          </p:cNvSpPr>
          <p:nvPr>
            <p:ph type="sldNum" sz="quarter" idx="12"/>
          </p:nvPr>
        </p:nvSpPr>
        <p:spPr/>
        <p:txBody>
          <a:bodyPr/>
          <a:lstStyle/>
          <a:p>
            <a:fld id="{BD6E07EA-9FB8-4973-9681-23B2EAB40F98}" type="slidenum">
              <a:rPr lang="en-US" smtClean="0"/>
              <a:pPr/>
              <a:t>42</a:t>
            </a:fld>
            <a:endParaRPr lang="en-US" dirty="0"/>
          </a:p>
        </p:txBody>
      </p:sp>
      <p:sp>
        <p:nvSpPr>
          <p:cNvPr id="5" name="TextBox 4">
            <a:extLst>
              <a:ext uri="{FF2B5EF4-FFF2-40B4-BE49-F238E27FC236}">
                <a16:creationId xmlns:a16="http://schemas.microsoft.com/office/drawing/2014/main" id="{B8508983-FA48-A025-1864-C794B0D2CB3B}"/>
              </a:ext>
            </a:extLst>
          </p:cNvPr>
          <p:cNvSpPr txBox="1"/>
          <p:nvPr/>
        </p:nvSpPr>
        <p:spPr>
          <a:xfrm>
            <a:off x="519545" y="1828800"/>
            <a:ext cx="7938655" cy="4939814"/>
          </a:xfrm>
          <a:prstGeom prst="rect">
            <a:avLst/>
          </a:prstGeom>
          <a:noFill/>
        </p:spPr>
        <p:txBody>
          <a:bodyPr wrap="square" rtlCol="0">
            <a:spAutoFit/>
          </a:bodyPr>
          <a:lstStyle/>
          <a:p>
            <a:pPr>
              <a:lnSpc>
                <a:spcPct val="150000"/>
              </a:lnSpc>
            </a:pPr>
            <a:r>
              <a:rPr lang="en-US" b="1" dirty="0"/>
              <a:t>Approach as a social problem...</a:t>
            </a:r>
            <a:endParaRPr lang="en-US" dirty="0"/>
          </a:p>
          <a:p>
            <a:pPr>
              <a:lnSpc>
                <a:spcPct val="150000"/>
              </a:lnSpc>
            </a:pPr>
            <a:r>
              <a:rPr lang="en-US" dirty="0"/>
              <a:t>Approach the situation with the understanding that it arises from a social problem, as opposed to one that is caused by the actions of individuals or the state of an individual’s psyche. Oppression debilitates people in many ways; it is </a:t>
            </a:r>
            <a:r>
              <a:rPr lang="en-US" u="sng" dirty="0"/>
              <a:t>supposed</a:t>
            </a:r>
            <a:r>
              <a:rPr lang="en-US" dirty="0"/>
              <a:t> to. Individuals’ strategies of coping and resistance are not the cause of the problem, </a:t>
            </a:r>
          </a:p>
          <a:p>
            <a:pPr>
              <a:lnSpc>
                <a:spcPct val="150000"/>
              </a:lnSpc>
            </a:pPr>
            <a:r>
              <a:rPr lang="en-US" dirty="0"/>
              <a:t>but a response to it. There is no “functional” way to respond to oppression.</a:t>
            </a:r>
          </a:p>
          <a:p>
            <a:pPr algn="r">
              <a:lnSpc>
                <a:spcPct val="150000"/>
              </a:lnSpc>
            </a:pPr>
            <a:r>
              <a:rPr lang="en-US" b="1" dirty="0"/>
              <a:t>...vs. individual or psychological</a:t>
            </a:r>
            <a:endParaRPr lang="en-US" dirty="0"/>
          </a:p>
          <a:p>
            <a:pPr algn="r">
              <a:lnSpc>
                <a:spcPct val="150000"/>
              </a:lnSpc>
            </a:pPr>
            <a:r>
              <a:rPr lang="en-US" dirty="0"/>
              <a:t>Framing the situation as the outcome of individual choices, actions, frailties, or shortcomings. </a:t>
            </a:r>
          </a:p>
          <a:p>
            <a:pPr algn="r">
              <a:lnSpc>
                <a:spcPct val="150000"/>
              </a:lnSpc>
            </a:pPr>
            <a:r>
              <a:rPr lang="en-US" dirty="0"/>
              <a:t>Emphasize shoring up what are seen as the individual’s shortcomings. Focus on the </a:t>
            </a:r>
          </a:p>
          <a:p>
            <a:pPr algn="r">
              <a:lnSpc>
                <a:spcPct val="150000"/>
              </a:lnSpc>
            </a:pPr>
            <a:r>
              <a:rPr lang="en-US" dirty="0"/>
              <a:t>individual needing to change or better manage the situation.</a:t>
            </a:r>
          </a:p>
          <a:p>
            <a:endParaRPr lang="en-US" dirty="0"/>
          </a:p>
        </p:txBody>
      </p:sp>
    </p:spTree>
    <p:extLst>
      <p:ext uri="{BB962C8B-B14F-4D97-AF65-F5344CB8AC3E}">
        <p14:creationId xmlns:p14="http://schemas.microsoft.com/office/powerpoint/2010/main" val="3993469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362200"/>
            <a:ext cx="7315200" cy="923330"/>
          </a:xfrm>
          <a:prstGeom prst="rect">
            <a:avLst/>
          </a:prstGeom>
          <a:solidFill>
            <a:srgbClr val="EF5AD6"/>
          </a:solidFill>
        </p:spPr>
        <p:txBody>
          <a:bodyPr wrap="square">
            <a:spAutoFit/>
          </a:bodyPr>
          <a:lstStyle/>
          <a:p>
            <a:pPr algn="ctr"/>
            <a:r>
              <a:rPr lang="en-US" sz="5400" b="1" dirty="0">
                <a:effectLst/>
                <a:latin typeface="Tahoma" panose="020B0604030504040204" pitchFamily="34" charset="0"/>
                <a:ea typeface="Times New Roman" panose="02020603050405020304" pitchFamily="18" charset="0"/>
                <a:cs typeface="Times New Roman" panose="02020603050405020304" pitchFamily="18" charset="0"/>
              </a:rPr>
              <a:t>Levels of Advocacy</a:t>
            </a:r>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6E07EA-9FB8-4973-9681-23B2EAB40F98}" type="slidenum">
              <a:rPr lang="en-US" smtClean="0"/>
              <a:pPr/>
              <a:t>43</a:t>
            </a:fld>
            <a:endParaRPr lang="en-US" dirty="0"/>
          </a:p>
        </p:txBody>
      </p:sp>
    </p:spTree>
    <p:extLst>
      <p:ext uri="{BB962C8B-B14F-4D97-AF65-F5344CB8AC3E}">
        <p14:creationId xmlns:p14="http://schemas.microsoft.com/office/powerpoint/2010/main" val="1656780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7868994"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819400" y="4876800"/>
            <a:ext cx="3845412" cy="369332"/>
          </a:xfrm>
          <a:prstGeom prst="rect">
            <a:avLst/>
          </a:prstGeom>
        </p:spPr>
        <p:txBody>
          <a:bodyPr wrap="none">
            <a:spAutoFit/>
          </a:bodyPr>
          <a:lstStyle/>
          <a:p>
            <a:r>
              <a:rPr lang="en-US" b="1" dirty="0">
                <a:ea typeface="Times New Roman" panose="02020603050405020304" pitchFamily="18" charset="0"/>
                <a:cs typeface="Times New Roman" panose="02020603050405020304" pitchFamily="18" charset="0"/>
              </a:rPr>
              <a:t>Individual, institution, and community</a:t>
            </a:r>
            <a:endParaRPr lang="en-US" b="1"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44</a:t>
            </a:fld>
            <a:endParaRPr lang="en-US" dirty="0"/>
          </a:p>
        </p:txBody>
      </p:sp>
    </p:spTree>
    <p:extLst>
      <p:ext uri="{BB962C8B-B14F-4D97-AF65-F5344CB8AC3E}">
        <p14:creationId xmlns:p14="http://schemas.microsoft.com/office/powerpoint/2010/main" val="3462977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2262"/>
            <a:ext cx="8229600" cy="1143000"/>
          </a:xfrm>
        </p:spPr>
        <p:txBody>
          <a:bodyPr>
            <a:noAutofit/>
          </a:bodyPr>
          <a:lstStyle/>
          <a:p>
            <a:r>
              <a:rPr lang="en-US" b="1" dirty="0"/>
              <a:t>Distinct but Interconnected </a:t>
            </a:r>
            <a:br>
              <a:rPr lang="en-US" b="1" dirty="0"/>
            </a:br>
            <a:r>
              <a:rPr lang="en-US" b="1" dirty="0"/>
              <a:t>Levels of Advocacy</a:t>
            </a:r>
          </a:p>
        </p:txBody>
      </p:sp>
      <p:sp>
        <p:nvSpPr>
          <p:cNvPr id="3" name="Content Placeholder 2"/>
          <p:cNvSpPr>
            <a:spLocks noGrp="1"/>
          </p:cNvSpPr>
          <p:nvPr>
            <p:ph idx="1"/>
          </p:nvPr>
        </p:nvSpPr>
        <p:spPr>
          <a:xfrm>
            <a:off x="425335" y="1830387"/>
            <a:ext cx="8229600" cy="4525963"/>
          </a:xfrm>
        </p:spPr>
        <p:txBody>
          <a:bodyPr/>
          <a:lstStyle/>
          <a:p>
            <a:pPr marL="457200" indent="-457200">
              <a:buFont typeface="+mj-lt"/>
              <a:buAutoNum type="arabicPeriod"/>
            </a:pPr>
            <a:r>
              <a:rPr lang="en-US" sz="2800" b="1" i="1" dirty="0"/>
              <a:t>Individual:</a:t>
            </a:r>
            <a:r>
              <a:rPr lang="en-US" sz="2800" dirty="0"/>
              <a:t> helping </a:t>
            </a:r>
            <a:r>
              <a:rPr lang="en-US" sz="2800" u="sng" dirty="0"/>
              <a:t>one woman at a time</a:t>
            </a:r>
            <a:br>
              <a:rPr lang="en-US" sz="2800" dirty="0"/>
            </a:br>
            <a:endParaRPr lang="en-US" sz="2800" dirty="0"/>
          </a:p>
          <a:p>
            <a:pPr marL="457200" indent="-457200">
              <a:buFont typeface="+mj-lt"/>
              <a:buAutoNum type="arabicPeriod"/>
            </a:pPr>
            <a:r>
              <a:rPr lang="en-US" sz="2800" b="1" i="1" dirty="0"/>
              <a:t>Institutional (systems) advocacy:</a:t>
            </a:r>
            <a:r>
              <a:rPr lang="en-US" sz="2800" i="1" dirty="0"/>
              <a:t> </a:t>
            </a:r>
            <a:r>
              <a:rPr lang="en-US" sz="2800" dirty="0"/>
              <a:t>seeking change on behalf of </a:t>
            </a:r>
            <a:r>
              <a:rPr lang="en-US" sz="2800" u="sng" dirty="0"/>
              <a:t>all women/survivors as a group</a:t>
            </a:r>
            <a:br>
              <a:rPr lang="en-US" sz="2800" dirty="0"/>
            </a:br>
            <a:endParaRPr lang="en-US" sz="2800" dirty="0"/>
          </a:p>
          <a:p>
            <a:pPr marL="457200" indent="-457200">
              <a:buFont typeface="+mj-lt"/>
              <a:buAutoNum type="arabicPeriod"/>
            </a:pPr>
            <a:r>
              <a:rPr lang="en-US" sz="2800" b="1" i="1" dirty="0"/>
              <a:t>Community advocacy:</a:t>
            </a:r>
            <a:r>
              <a:rPr lang="en-US" sz="2800" dirty="0"/>
              <a:t> on behalf of all women/survivors, </a:t>
            </a:r>
            <a:r>
              <a:rPr lang="en-US" sz="2800" u="sng" dirty="0"/>
              <a:t>change the social-cultural conditions</a:t>
            </a:r>
            <a:endParaRPr lang="en-US" sz="2800" dirty="0"/>
          </a:p>
          <a:p>
            <a:pPr marL="0" indent="0">
              <a:buNone/>
            </a:pPr>
            <a:endParaRPr lang="en-US" sz="2800" dirty="0"/>
          </a:p>
          <a:p>
            <a:pPr marL="0" indent="0">
              <a:buNone/>
            </a:pPr>
            <a:endParaRPr lang="en-US" sz="2800" dirty="0"/>
          </a:p>
          <a:p>
            <a:pPr marL="0" indent="0">
              <a:buNone/>
            </a:pPr>
            <a:endParaRPr lang="en-US" sz="1800"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45</a:t>
            </a:fld>
            <a:endParaRPr lang="en-US" dirty="0"/>
          </a:p>
        </p:txBody>
      </p:sp>
    </p:spTree>
    <p:extLst>
      <p:ext uri="{BB962C8B-B14F-4D97-AF65-F5344CB8AC3E}">
        <p14:creationId xmlns:p14="http://schemas.microsoft.com/office/powerpoint/2010/main" val="2006487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685800"/>
          <a:ext cx="7868994"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276600" y="838200"/>
            <a:ext cx="2818079" cy="461665"/>
          </a:xfrm>
          <a:prstGeom prst="rect">
            <a:avLst/>
          </a:prstGeom>
          <a:noFill/>
        </p:spPr>
        <p:txBody>
          <a:bodyPr wrap="none" rtlCol="0">
            <a:spAutoFit/>
          </a:bodyPr>
          <a:lstStyle/>
          <a:p>
            <a:r>
              <a:rPr lang="en-US" sz="2400" dirty="0"/>
              <a:t>3 Levels of Advocacy </a:t>
            </a:r>
          </a:p>
        </p:txBody>
      </p:sp>
      <p:sp>
        <p:nvSpPr>
          <p:cNvPr id="5" name="TextBox 4"/>
          <p:cNvSpPr txBox="1"/>
          <p:nvPr/>
        </p:nvSpPr>
        <p:spPr>
          <a:xfrm>
            <a:off x="457200" y="4572000"/>
            <a:ext cx="3276600" cy="646331"/>
          </a:xfrm>
          <a:prstGeom prst="rect">
            <a:avLst/>
          </a:prstGeom>
          <a:noFill/>
        </p:spPr>
        <p:txBody>
          <a:bodyPr wrap="square" rtlCol="0">
            <a:spAutoFit/>
          </a:bodyPr>
          <a:lstStyle/>
          <a:p>
            <a:r>
              <a:rPr lang="en-US" dirty="0"/>
              <a:t>Assaulted, wants abuser arrested.</a:t>
            </a:r>
          </a:p>
        </p:txBody>
      </p:sp>
      <p:sp>
        <p:nvSpPr>
          <p:cNvPr id="6" name="TextBox 5"/>
          <p:cNvSpPr txBox="1"/>
          <p:nvPr/>
        </p:nvSpPr>
        <p:spPr>
          <a:xfrm>
            <a:off x="3687160" y="5061466"/>
            <a:ext cx="2634669" cy="369332"/>
          </a:xfrm>
          <a:prstGeom prst="rect">
            <a:avLst/>
          </a:prstGeom>
          <a:noFill/>
        </p:spPr>
        <p:txBody>
          <a:bodyPr wrap="square" rtlCol="0">
            <a:spAutoFit/>
          </a:bodyPr>
          <a:lstStyle/>
          <a:p>
            <a:r>
              <a:rPr lang="en-US" dirty="0"/>
              <a:t>Mutual arrest. </a:t>
            </a:r>
          </a:p>
        </p:txBody>
      </p:sp>
      <p:sp>
        <p:nvSpPr>
          <p:cNvPr id="7" name="TextBox 6"/>
          <p:cNvSpPr txBox="1"/>
          <p:nvPr/>
        </p:nvSpPr>
        <p:spPr>
          <a:xfrm>
            <a:off x="5715000" y="4876800"/>
            <a:ext cx="3048000" cy="646331"/>
          </a:xfrm>
          <a:prstGeom prst="rect">
            <a:avLst/>
          </a:prstGeom>
          <a:noFill/>
        </p:spPr>
        <p:txBody>
          <a:bodyPr wrap="square" rtlCol="0">
            <a:spAutoFit/>
          </a:bodyPr>
          <a:lstStyle/>
          <a:p>
            <a:r>
              <a:rPr lang="en-US" dirty="0"/>
              <a:t>Community distrust of </a:t>
            </a:r>
          </a:p>
          <a:p>
            <a:r>
              <a:rPr lang="en-US" dirty="0"/>
              <a:t>police </a:t>
            </a:r>
          </a:p>
        </p:txBody>
      </p:sp>
      <p:sp>
        <p:nvSpPr>
          <p:cNvPr id="3" name="Footer Placeholder 2"/>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6E07EA-9FB8-4973-9681-23B2EAB40F98}" type="slidenum">
              <a:rPr lang="en-US" smtClean="0"/>
              <a:pPr/>
              <a:t>46</a:t>
            </a:fld>
            <a:endParaRPr lang="en-US" dirty="0"/>
          </a:p>
        </p:txBody>
      </p:sp>
    </p:spTree>
    <p:extLst>
      <p:ext uri="{BB962C8B-B14F-4D97-AF65-F5344CB8AC3E}">
        <p14:creationId xmlns:p14="http://schemas.microsoft.com/office/powerpoint/2010/main" val="29976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4537" y="250380"/>
            <a:ext cx="4227726" cy="369332"/>
          </a:xfrm>
          <a:prstGeom prst="rect">
            <a:avLst/>
          </a:prstGeom>
          <a:noFill/>
        </p:spPr>
        <p:txBody>
          <a:bodyPr wrap="square" rtlCol="0">
            <a:spAutoFit/>
          </a:bodyPr>
          <a:lstStyle/>
          <a:p>
            <a:pPr algn="ctr"/>
            <a:r>
              <a:rPr lang="en-US" dirty="0"/>
              <a:t>Washing Machine Story</a:t>
            </a:r>
          </a:p>
        </p:txBody>
      </p:sp>
      <p:pic>
        <p:nvPicPr>
          <p:cNvPr id="3" name="washingmach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600200" y="1066800"/>
            <a:ext cx="6756400" cy="5067300"/>
          </a:xfrm>
          <a:prstGeom prst="rect">
            <a:avLst/>
          </a:prstGeom>
        </p:spPr>
      </p:pic>
      <p:sp>
        <p:nvSpPr>
          <p:cNvPr id="4" name="Rectangle 3"/>
          <p:cNvSpPr/>
          <p:nvPr/>
        </p:nvSpPr>
        <p:spPr>
          <a:xfrm>
            <a:off x="3657600" y="619712"/>
            <a:ext cx="2799613" cy="338554"/>
          </a:xfrm>
          <a:prstGeom prst="rect">
            <a:avLst/>
          </a:prstGeom>
        </p:spPr>
        <p:txBody>
          <a:bodyPr wrap="none">
            <a:spAutoFit/>
          </a:bodyPr>
          <a:lstStyle/>
          <a:p>
            <a:pPr algn="ctr"/>
            <a:r>
              <a:rPr lang="en-US" sz="1600" dirty="0"/>
              <a:t>https://youtu.be/0obk_Y03APo</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47</a:t>
            </a:fld>
            <a:endParaRPr lang="en-US" dirty="0"/>
          </a:p>
        </p:txBody>
      </p:sp>
    </p:spTree>
    <p:extLst>
      <p:ext uri="{BB962C8B-B14F-4D97-AF65-F5344CB8AC3E}">
        <p14:creationId xmlns:p14="http://schemas.microsoft.com/office/powerpoint/2010/main" val="1845581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3990" y="290512"/>
            <a:ext cx="6256020" cy="6276975"/>
          </a:xfrm>
          <a:prstGeom prst="rect">
            <a:avLst/>
          </a:prstGeom>
          <a:noFill/>
          <a:ln>
            <a:noFill/>
          </a:ln>
        </p:spPr>
      </p:pic>
      <p:sp>
        <p:nvSpPr>
          <p:cNvPr id="2" name="Footer Placeholder 1"/>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6E07EA-9FB8-4973-9681-23B2EAB40F98}" type="slidenum">
              <a:rPr lang="en-US" smtClean="0"/>
              <a:pPr/>
              <a:t>5</a:t>
            </a:fld>
            <a:endParaRPr lang="en-US" dirty="0"/>
          </a:p>
        </p:txBody>
      </p:sp>
    </p:spTree>
    <p:extLst>
      <p:ext uri="{BB962C8B-B14F-4D97-AF65-F5344CB8AC3E}">
        <p14:creationId xmlns:p14="http://schemas.microsoft.com/office/powerpoint/2010/main" val="189341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217579150"/>
              </p:ext>
            </p:extLst>
          </p:nvPr>
        </p:nvGraphicFramePr>
        <p:xfrm>
          <a:off x="2628900" y="914400"/>
          <a:ext cx="3886200" cy="5029200"/>
        </p:xfrm>
        <a:graphic>
          <a:graphicData uri="http://schemas.openxmlformats.org/presentationml/2006/ole">
            <mc:AlternateContent xmlns:mc="http://schemas.openxmlformats.org/markup-compatibility/2006">
              <mc:Choice xmlns:v="urn:schemas-microsoft-com:vml" Requires="v">
                <p:oleObj name="Acrobat Document" r:id="rId2" imgW="3886132" imgH="5029200" progId="AcroExch.Document.DC">
                  <p:embed/>
                </p:oleObj>
              </mc:Choice>
              <mc:Fallback>
                <p:oleObj name="Acrobat Document" r:id="rId2" imgW="3886132" imgH="5029200" progId="AcroExch.Document.DC">
                  <p:embed/>
                  <p:pic>
                    <p:nvPicPr>
                      <p:cNvPr id="0" name=""/>
                      <p:cNvPicPr/>
                      <p:nvPr/>
                    </p:nvPicPr>
                    <p:blipFill>
                      <a:blip r:embed="rId3"/>
                      <a:stretch>
                        <a:fillRect/>
                      </a:stretch>
                    </p:blipFill>
                    <p:spPr>
                      <a:xfrm>
                        <a:off x="2628900" y="914400"/>
                        <a:ext cx="3886200" cy="5029200"/>
                      </a:xfrm>
                      <a:prstGeom prst="rect">
                        <a:avLst/>
                      </a:prstGeom>
                    </p:spPr>
                  </p:pic>
                </p:oleObj>
              </mc:Fallback>
            </mc:AlternateContent>
          </a:graphicData>
        </a:graphic>
      </p:graphicFrame>
      <p:sp>
        <p:nvSpPr>
          <p:cNvPr id="2" name="Footer Placeholder 1"/>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6</a:t>
            </a:fld>
            <a:endParaRPr lang="en-US" dirty="0"/>
          </a:p>
        </p:txBody>
      </p:sp>
    </p:spTree>
    <p:extLst>
      <p:ext uri="{BB962C8B-B14F-4D97-AF65-F5344CB8AC3E}">
        <p14:creationId xmlns:p14="http://schemas.microsoft.com/office/powerpoint/2010/main" val="313079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82586525"/>
              </p:ext>
            </p:extLst>
          </p:nvPr>
        </p:nvGraphicFramePr>
        <p:xfrm>
          <a:off x="2209800" y="533400"/>
          <a:ext cx="4533900" cy="5867400"/>
        </p:xfrm>
        <a:graphic>
          <a:graphicData uri="http://schemas.openxmlformats.org/presentationml/2006/ole">
            <mc:AlternateContent xmlns:mc="http://schemas.openxmlformats.org/markup-compatibility/2006">
              <mc:Choice xmlns:v="urn:schemas-microsoft-com:vml" Requires="v">
                <p:oleObj name="Acrobat Document" r:id="rId2" imgW="3886132" imgH="5029200" progId="AcroExch.Document.DC">
                  <p:embed/>
                </p:oleObj>
              </mc:Choice>
              <mc:Fallback>
                <p:oleObj name="Acrobat Document" r:id="rId2" imgW="3886132" imgH="5029200" progId="AcroExch.Document.DC">
                  <p:embed/>
                  <p:pic>
                    <p:nvPicPr>
                      <p:cNvPr id="0" name=""/>
                      <p:cNvPicPr/>
                      <p:nvPr/>
                    </p:nvPicPr>
                    <p:blipFill>
                      <a:blip r:embed="rId3"/>
                      <a:stretch>
                        <a:fillRect/>
                      </a:stretch>
                    </p:blipFill>
                    <p:spPr>
                      <a:xfrm>
                        <a:off x="2209800" y="533400"/>
                        <a:ext cx="4533900" cy="5867400"/>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7</a:t>
            </a:fld>
            <a:endParaRPr lang="en-US" dirty="0"/>
          </a:p>
        </p:txBody>
      </p:sp>
    </p:spTree>
    <p:extLst>
      <p:ext uri="{BB962C8B-B14F-4D97-AF65-F5344CB8AC3E}">
        <p14:creationId xmlns:p14="http://schemas.microsoft.com/office/powerpoint/2010/main" val="1100143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DeafHope</a:t>
            </a:r>
            <a:r>
              <a:rPr lang="en-US" sz="3200" b="1" dirty="0"/>
              <a:t> – Power and Control Wheel Cont.</a:t>
            </a:r>
          </a:p>
        </p:txBody>
      </p:sp>
      <p:sp>
        <p:nvSpPr>
          <p:cNvPr id="3" name="Content Placeholder 2"/>
          <p:cNvSpPr>
            <a:spLocks noGrp="1"/>
          </p:cNvSpPr>
          <p:nvPr>
            <p:ph sz="half" idx="1"/>
          </p:nvPr>
        </p:nvSpPr>
        <p:spPr/>
        <p:txBody>
          <a:bodyPr>
            <a:noAutofit/>
          </a:bodyPr>
          <a:lstStyle/>
          <a:p>
            <a:pPr marL="0" indent="0">
              <a:buNone/>
            </a:pPr>
            <a:r>
              <a:rPr lang="en-US" sz="900" b="1" dirty="0"/>
              <a:t>Intimidation</a:t>
            </a:r>
            <a:r>
              <a:rPr lang="en-US" sz="900" dirty="0"/>
              <a:t>:</a:t>
            </a:r>
          </a:p>
          <a:p>
            <a:r>
              <a:rPr lang="en-US" sz="900" dirty="0"/>
              <a:t>Uses ASL to make you afraid with gestures, facial expressions, or exaggerated signs, then</a:t>
            </a:r>
          </a:p>
          <a:p>
            <a:r>
              <a:rPr lang="en-US" sz="900" dirty="0"/>
              <a:t>uses Deaf culture to justify the behavior</a:t>
            </a:r>
          </a:p>
          <a:p>
            <a:r>
              <a:rPr lang="en-US" sz="900" dirty="0"/>
              <a:t>Overuses floor stomping and pounding on the table or door</a:t>
            </a:r>
          </a:p>
          <a:p>
            <a:r>
              <a:rPr lang="en-US" sz="900" dirty="0"/>
              <a:t>Signs very close to your face when angry</a:t>
            </a:r>
          </a:p>
          <a:p>
            <a:r>
              <a:rPr lang="en-US" sz="900" dirty="0"/>
              <a:t>Gets angry because you look away while he is talking</a:t>
            </a:r>
          </a:p>
          <a:p>
            <a:pPr marL="0" indent="0">
              <a:buNone/>
            </a:pPr>
            <a:r>
              <a:rPr lang="en-US" sz="900" b="1" dirty="0"/>
              <a:t>Emotional Abuse:</a:t>
            </a:r>
          </a:p>
          <a:p>
            <a:r>
              <a:rPr lang="en-US" sz="900" dirty="0"/>
              <a:t>Criticizes your speech, ASL or English skills</a:t>
            </a:r>
          </a:p>
          <a:p>
            <a:r>
              <a:rPr lang="en-US" sz="900" dirty="0"/>
              <a:t>Calls you “hearing-mind” because you aren’t fluent enough in ASL or don’t socialize or</a:t>
            </a:r>
          </a:p>
          <a:p>
            <a:r>
              <a:rPr lang="en-US" sz="900" dirty="0"/>
              <a:t>identify with the Deaf community</a:t>
            </a:r>
          </a:p>
          <a:p>
            <a:r>
              <a:rPr lang="en-US" sz="900" dirty="0"/>
              <a:t>Makes fun of your ASL style</a:t>
            </a:r>
          </a:p>
          <a:p>
            <a:r>
              <a:rPr lang="en-US" sz="900" dirty="0"/>
              <a:t>Puts down your education background, public school or residential school</a:t>
            </a:r>
          </a:p>
          <a:p>
            <a:r>
              <a:rPr lang="en-US" sz="900" dirty="0"/>
              <a:t>Tells you that you are too sensitive "like hearing people”</a:t>
            </a:r>
          </a:p>
          <a:p>
            <a:pPr marL="0" indent="0">
              <a:buNone/>
            </a:pPr>
            <a:r>
              <a:rPr lang="en-US" sz="900" b="1" dirty="0"/>
              <a:t>Isolation</a:t>
            </a:r>
            <a:r>
              <a:rPr lang="en-US" sz="900" dirty="0"/>
              <a:t>:</a:t>
            </a:r>
          </a:p>
          <a:p>
            <a:r>
              <a:rPr lang="en-US" sz="900" dirty="0"/>
              <a:t>Checks your pager, instant messenger, videophone, e-mail and/or TTY conversations</a:t>
            </a:r>
          </a:p>
          <a:p>
            <a:r>
              <a:rPr lang="en-US" sz="900" dirty="0"/>
              <a:t>Moves away from the Deaf community and/or your family to isolate you</a:t>
            </a:r>
          </a:p>
          <a:p>
            <a:r>
              <a:rPr lang="en-US" sz="900" dirty="0"/>
              <a:t>Tells you no one will believe you, because he is too well-known in the Deaf community</a:t>
            </a:r>
          </a:p>
          <a:p>
            <a:r>
              <a:rPr lang="en-US" sz="900" dirty="0"/>
              <a:t>Takes advantage of the lack of accessible services for Deaf survivors</a:t>
            </a:r>
          </a:p>
          <a:p>
            <a:pPr marL="0" indent="0">
              <a:buNone/>
            </a:pPr>
            <a:r>
              <a:rPr lang="en-US" sz="900" b="1" dirty="0"/>
              <a:t>Minimizing, Denying &amp; Blaming:</a:t>
            </a:r>
          </a:p>
          <a:p>
            <a:r>
              <a:rPr lang="en-US" sz="900" dirty="0"/>
              <a:t>Denies abuse by saying it accepted in Deaf culture</a:t>
            </a:r>
          </a:p>
          <a:p>
            <a:r>
              <a:rPr lang="en-US" sz="900" dirty="0"/>
              <a:t>Angrily throws things at you as a way to get attention</a:t>
            </a:r>
          </a:p>
          <a:p>
            <a:r>
              <a:rPr lang="en-US" sz="900" dirty="0"/>
              <a:t>Tells people private things (example: "My wife is lousy in bed."), and says it is okay to share private information because it is part of Deaf Culture</a:t>
            </a:r>
          </a:p>
        </p:txBody>
      </p:sp>
      <p:sp>
        <p:nvSpPr>
          <p:cNvPr id="4" name="Content Placeholder 3"/>
          <p:cNvSpPr>
            <a:spLocks noGrp="1"/>
          </p:cNvSpPr>
          <p:nvPr>
            <p:ph sz="half" idx="2"/>
          </p:nvPr>
        </p:nvSpPr>
        <p:spPr/>
        <p:txBody>
          <a:bodyPr>
            <a:normAutofit fontScale="32500" lnSpcReduction="20000"/>
          </a:bodyPr>
          <a:lstStyle/>
          <a:p>
            <a:pPr marL="0" indent="0">
              <a:buNone/>
            </a:pPr>
            <a:r>
              <a:rPr lang="en-US" b="1" dirty="0"/>
              <a:t>Using Children:</a:t>
            </a:r>
          </a:p>
          <a:p>
            <a:r>
              <a:rPr lang="en-US" dirty="0"/>
              <a:t>Your partner is hearing and doesn’t allow your children to use ASL to talk with you</a:t>
            </a:r>
          </a:p>
          <a:p>
            <a:r>
              <a:rPr lang="en-US" dirty="0"/>
              <a:t>Doesn't allow your children to be proud of Deaf culture</a:t>
            </a:r>
          </a:p>
          <a:p>
            <a:r>
              <a:rPr lang="en-US" dirty="0"/>
              <a:t>Criticizes you as a Deaf mother, says bad things about you to your children</a:t>
            </a:r>
          </a:p>
          <a:p>
            <a:r>
              <a:rPr lang="en-US" dirty="0"/>
              <a:t>Tells you and the children that you cannot go to a shelter because everyone is hearing</a:t>
            </a:r>
          </a:p>
          <a:p>
            <a:pPr marL="0" indent="0">
              <a:buNone/>
            </a:pPr>
            <a:r>
              <a:rPr lang="en-US" b="1" dirty="0"/>
              <a:t>Hearing Privilege:</a:t>
            </a:r>
          </a:p>
          <a:p>
            <a:r>
              <a:rPr lang="en-US" dirty="0"/>
              <a:t>Excludes you from important conversations (talking to the bank without you knowing)</a:t>
            </a:r>
          </a:p>
          <a:p>
            <a:r>
              <a:rPr lang="en-US" dirty="0"/>
              <a:t> Leaves you out in social situations (such as a party or dinner) with hearing people</a:t>
            </a:r>
          </a:p>
          <a:p>
            <a:r>
              <a:rPr lang="en-US" dirty="0"/>
              <a:t>Talks negatively about the Deaf community</a:t>
            </a:r>
          </a:p>
          <a:p>
            <a:r>
              <a:rPr lang="en-US" dirty="0"/>
              <a:t> If you call the police, he interprets to manipulate the situation to his benefit</a:t>
            </a:r>
          </a:p>
          <a:p>
            <a:pPr marL="0" indent="0">
              <a:buNone/>
            </a:pPr>
            <a:r>
              <a:rPr lang="en-US" b="1" dirty="0"/>
              <a:t>Economic Abuse:</a:t>
            </a:r>
          </a:p>
          <a:p>
            <a:r>
              <a:rPr lang="en-US" dirty="0"/>
              <a:t>Takes away your SSI checks or making you lose it by reporting additional income</a:t>
            </a:r>
          </a:p>
          <a:p>
            <a:r>
              <a:rPr lang="en-US" dirty="0"/>
              <a:t>Ruins your chances for a job by spreading rumors about you in the small Deaf community</a:t>
            </a:r>
          </a:p>
          <a:p>
            <a:r>
              <a:rPr lang="en-US" dirty="0"/>
              <a:t>Demands you ask for permission before spending money</a:t>
            </a:r>
          </a:p>
          <a:p>
            <a:pPr marL="0" indent="0">
              <a:buNone/>
            </a:pPr>
            <a:r>
              <a:rPr lang="en-US" b="1" dirty="0"/>
              <a:t>Coercion and Threats:</a:t>
            </a:r>
          </a:p>
          <a:p>
            <a:r>
              <a:rPr lang="en-US" dirty="0"/>
              <a:t>Destroys your reputation by spreading false rumors</a:t>
            </a:r>
          </a:p>
          <a:p>
            <a:r>
              <a:rPr lang="en-US" dirty="0"/>
              <a:t>Uses his power in the Deaf community to pressure you to stay</a:t>
            </a:r>
          </a:p>
          <a:p>
            <a:r>
              <a:rPr lang="en-US" dirty="0"/>
              <a:t>Uses the Deaf school as the reason to stay together to support your Deaf children</a:t>
            </a:r>
          </a:p>
          <a:p>
            <a:r>
              <a:rPr lang="en-US" dirty="0"/>
              <a:t>Uses his position as a leader in the Deaf community to discredit your story</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6E07EA-9FB8-4973-9681-23B2EAB40F98}" type="slidenum">
              <a:rPr lang="en-US" smtClean="0"/>
              <a:pPr/>
              <a:t>8</a:t>
            </a:fld>
            <a:endParaRPr lang="en-US" dirty="0"/>
          </a:p>
        </p:txBody>
      </p:sp>
    </p:spTree>
    <p:extLst>
      <p:ext uri="{BB962C8B-B14F-4D97-AF65-F5344CB8AC3E}">
        <p14:creationId xmlns:p14="http://schemas.microsoft.com/office/powerpoint/2010/main" val="140271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82454514"/>
              </p:ext>
            </p:extLst>
          </p:nvPr>
        </p:nvGraphicFramePr>
        <p:xfrm>
          <a:off x="2628900" y="914400"/>
          <a:ext cx="3886200" cy="5029200"/>
        </p:xfrm>
        <a:graphic>
          <a:graphicData uri="http://schemas.openxmlformats.org/presentationml/2006/ole">
            <mc:AlternateContent xmlns:mc="http://schemas.openxmlformats.org/markup-compatibility/2006">
              <mc:Choice xmlns:v="urn:schemas-microsoft-com:vml" Requires="v">
                <p:oleObj name="Acrobat Document" r:id="rId2" imgW="3886132" imgH="5029200" progId="AcroExch.Document.DC">
                  <p:embed/>
                </p:oleObj>
              </mc:Choice>
              <mc:Fallback>
                <p:oleObj name="Acrobat Document" r:id="rId2" imgW="3886132" imgH="5029200" progId="AcroExch.Document.DC">
                  <p:embed/>
                  <p:pic>
                    <p:nvPicPr>
                      <p:cNvPr id="0" name=""/>
                      <p:cNvPicPr/>
                      <p:nvPr/>
                    </p:nvPicPr>
                    <p:blipFill>
                      <a:blip r:embed="rId3"/>
                      <a:stretch>
                        <a:fillRect/>
                      </a:stretch>
                    </p:blipFill>
                    <p:spPr>
                      <a:xfrm>
                        <a:off x="2628900" y="914400"/>
                        <a:ext cx="3886200" cy="5029200"/>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6E07EA-9FB8-4973-9681-23B2EAB40F98}" type="slidenum">
              <a:rPr lang="en-US" smtClean="0"/>
              <a:pPr/>
              <a:t>9</a:t>
            </a:fld>
            <a:endParaRPr lang="en-US" dirty="0"/>
          </a:p>
        </p:txBody>
      </p:sp>
    </p:spTree>
    <p:extLst>
      <p:ext uri="{BB962C8B-B14F-4D97-AF65-F5344CB8AC3E}">
        <p14:creationId xmlns:p14="http://schemas.microsoft.com/office/powerpoint/2010/main" val="2475867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12180</TotalTime>
  <Words>3190</Words>
  <Application>Microsoft Macintosh PowerPoint</Application>
  <PresentationFormat>On-screen Show (4:3)</PresentationFormat>
  <Paragraphs>283</Paragraphs>
  <Slides>47</Slides>
  <Notes>12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Georgia</vt:lpstr>
      <vt:lpstr>inherit</vt:lpstr>
      <vt:lpstr>Tahoma</vt:lpstr>
      <vt:lpstr>Times New Roman</vt:lpstr>
      <vt:lpstr>Office Theme</vt:lpstr>
      <vt:lpstr>Acrobat Document</vt:lpstr>
      <vt:lpstr>PowerPoint Presentation</vt:lpstr>
      <vt:lpstr> Introductions</vt:lpstr>
      <vt:lpstr>PowerPoint Presentation</vt:lpstr>
      <vt:lpstr>PowerPoint Presentation</vt:lpstr>
      <vt:lpstr>PowerPoint Presentation</vt:lpstr>
      <vt:lpstr>PowerPoint Presentation</vt:lpstr>
      <vt:lpstr>PowerPoint Presentation</vt:lpstr>
      <vt:lpstr>DeafHope – Power and Control Wheel Cont.</vt:lpstr>
      <vt:lpstr>PowerPoint Presentation</vt:lpstr>
      <vt:lpstr>PowerPoint Presentation</vt:lpstr>
      <vt:lpstr>PowerPoint Presentation</vt:lpstr>
      <vt:lpstr>PowerPoint Presentation</vt:lpstr>
      <vt:lpstr>Pillars of Oppression –  Praxis International</vt:lpstr>
      <vt:lpstr>Pillars of Oppression –  Praxis International</vt:lpstr>
      <vt:lpstr>Pillars of Oppression –  Praxis International</vt:lpstr>
      <vt:lpstr>Pillars of Oppression –  Praxis International</vt:lpstr>
      <vt:lpstr>Pillars of Oppression –  Praxis International</vt:lpstr>
      <vt:lpstr>Pillars of Oppression –  Praxis International</vt:lpstr>
      <vt:lpstr>PowerPoint Presentation</vt:lpstr>
      <vt:lpstr>PowerPoint Presentation</vt:lpstr>
      <vt:lpstr>PowerPoint Presentation</vt:lpstr>
      <vt:lpstr>Believe Them </vt:lpstr>
      <vt:lpstr>Listen to Them </vt:lpstr>
      <vt:lpstr>Not Their Fault</vt:lpstr>
      <vt:lpstr>Did Not Deserve the Abuse</vt:lpstr>
      <vt:lpstr>Ask Them</vt:lpstr>
      <vt:lpstr>Victim is the Expert</vt:lpstr>
      <vt:lpstr>Provide information Do NOT Influence</vt:lpstr>
      <vt:lpstr>Let Them Know</vt:lpstr>
      <vt:lpstr>Non-judgemental</vt:lpstr>
      <vt:lpstr>Maintain Confidentiality</vt:lpstr>
      <vt:lpstr>Minimize Trauma</vt:lpstr>
      <vt:lpstr>Safety Planning</vt:lpstr>
      <vt:lpstr>Leaving the Relationship</vt:lpstr>
      <vt:lpstr>Power &amp; Control</vt:lpstr>
      <vt:lpstr>Warm Referrals</vt:lpstr>
      <vt:lpstr>Praxis International Social Change Advocacy – Core Principals</vt:lpstr>
      <vt:lpstr>Praxis International Social Change Advocacy – Core Principals</vt:lpstr>
      <vt:lpstr>Praxis International Social Change Advocacy – Core Principals</vt:lpstr>
      <vt:lpstr>Praxis International Social Change Advocacy – Core Principals</vt:lpstr>
      <vt:lpstr>Praxis International Social Change Advocacy – Core Principals</vt:lpstr>
      <vt:lpstr>Praxis International Social Change Advocacy – Core Principals</vt:lpstr>
      <vt:lpstr>PowerPoint Presentation</vt:lpstr>
      <vt:lpstr>PowerPoint Presentation</vt:lpstr>
      <vt:lpstr>Distinct but Interconnected  Levels of Advocacy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Advocacy Basics DV 101</dc:title>
  <dc:creator>Liz Richards</dc:creator>
  <cp:lastModifiedBy>Microsoft Office User</cp:lastModifiedBy>
  <cp:revision>636</cp:revision>
  <cp:lastPrinted>2018-11-28T20:31:55Z</cp:lastPrinted>
  <dcterms:created xsi:type="dcterms:W3CDTF">2010-03-12T17:27:20Z</dcterms:created>
  <dcterms:modified xsi:type="dcterms:W3CDTF">2022-08-17T19:51:56Z</dcterms:modified>
</cp:coreProperties>
</file>